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59ae5d07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59ae5d07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59ae5d07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59ae5d07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59ae5d07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59ae5d07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5ecdc3a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5ecdc3a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59ae5d07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59ae5d07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59ae5d0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59ae5d0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59ae5d07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59ae5d07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59ae5d07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59ae5d07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59ae5d07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59ae5d07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59ae5d07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59ae5d07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59ae5d07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59ae5d07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59ae5d07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59ae5d07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ndscapealternatives.com/" TargetMode="External"/><Relationship Id="rId3" Type="http://schemas.openxmlformats.org/officeDocument/2006/relationships/hyperlink" Target="https://extension.umn.edu/find-plants/native-plants" TargetMode="External"/><Relationship Id="rId7" Type="http://schemas.openxmlformats.org/officeDocument/2006/relationships/hyperlink" Target="http://www.outbacknursery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ernlandscaping.com/products" TargetMode="External"/><Relationship Id="rId5" Type="http://schemas.openxmlformats.org/officeDocument/2006/relationships/hyperlink" Target="https://southcedar.com/" TargetMode="External"/><Relationship Id="rId4" Type="http://schemas.openxmlformats.org/officeDocument/2006/relationships/hyperlink" Target="https://minnehahafallslandscape.com/blog/rain-gardens/" TargetMode="External"/><Relationship Id="rId9" Type="http://schemas.openxmlformats.org/officeDocument/2006/relationships/hyperlink" Target="https://bluethumb.org/lawns-to-legumes/appl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Rain Gardens: What, Why, How</a:t>
            </a:r>
            <a:endParaRPr sz="46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By: Trey Albertini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3825" y="2358925"/>
            <a:ext cx="4999553" cy="33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Flowers!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600" y="-3458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56776" y="-254037"/>
            <a:ext cx="4868250" cy="32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2300" y="2210663"/>
            <a:ext cx="4641700" cy="34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00" y="1272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5181600" y="3789600"/>
            <a:ext cx="3962400" cy="1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Congratulations!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now have your very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own rain garden!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ctrTitle"/>
          </p:nvPr>
        </p:nvSpPr>
        <p:spPr>
          <a:xfrm>
            <a:off x="2407050" y="2039850"/>
            <a:ext cx="4329900" cy="10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2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0" y="1265925"/>
            <a:ext cx="9144000" cy="2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List of native plants: </a:t>
            </a:r>
            <a:r>
              <a:rPr lang="en" b="1" dirty="0">
                <a:solidFill>
                  <a:schemeClr val="dk1"/>
                </a:solidFill>
              </a:rPr>
              <a:t>UMN Native Plants				</a:t>
            </a:r>
            <a:r>
              <a:rPr lang="en" dirty="0">
                <a:solidFill>
                  <a:schemeClr val="dk1"/>
                </a:solidFill>
              </a:rPr>
              <a:t>Another </a:t>
            </a:r>
            <a:r>
              <a:rPr lang="en" b="1" dirty="0">
                <a:solidFill>
                  <a:schemeClr val="dk1"/>
                </a:solidFill>
              </a:rPr>
              <a:t>How To Guide</a:t>
            </a:r>
            <a:r>
              <a:rPr lang="en" dirty="0">
                <a:solidFill>
                  <a:schemeClr val="dk1"/>
                </a:solidFill>
              </a:rPr>
              <a:t>: </a:t>
            </a:r>
            <a:r>
              <a:rPr lang="en" b="1" dirty="0">
                <a:solidFill>
                  <a:schemeClr val="dk1"/>
                </a:solidFill>
              </a:rPr>
              <a:t>Minnehaha Landscaping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https://extension.umn.edu/find-plants/native-plants</a:t>
            </a:r>
            <a:r>
              <a:rPr lang="en" sz="1200" dirty="0">
                <a:solidFill>
                  <a:schemeClr val="dk1"/>
                </a:solidFill>
              </a:rPr>
              <a:t>			</a:t>
            </a:r>
            <a:r>
              <a:rPr lang="en" sz="1200" u="sng" dirty="0">
                <a:solidFill>
                  <a:schemeClr val="hlink"/>
                </a:solidFill>
                <a:hlinkClick r:id="rId4"/>
              </a:rPr>
              <a:t>https://minnehahafallslandscape.com/blog/rain-gardens/</a:t>
            </a:r>
            <a:r>
              <a:rPr lang="en" sz="1200" dirty="0">
                <a:solidFill>
                  <a:srgbClr val="FFFFFF"/>
                </a:solidFill>
              </a:rPr>
              <a:t> 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List of </a:t>
            </a:r>
            <a:r>
              <a:rPr lang="en" b="1" dirty="0">
                <a:solidFill>
                  <a:schemeClr val="dk1"/>
                </a:solidFill>
              </a:rPr>
              <a:t>trusted native plant vendors</a:t>
            </a:r>
            <a:r>
              <a:rPr lang="en" dirty="0">
                <a:solidFill>
                  <a:schemeClr val="dk1"/>
                </a:solidFill>
              </a:rPr>
              <a:t>:		Rain Garden Soil (25% manure, 75% local wood mulch)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</a:rPr>
              <a:t>South Cedar - </a:t>
            </a:r>
            <a:r>
              <a:rPr lang="en" sz="1100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https://southcedar.com/</a:t>
            </a:r>
            <a:r>
              <a:rPr lang="en" sz="1100" dirty="0">
                <a:solidFill>
                  <a:srgbClr val="FFFFFF"/>
                </a:solidFill>
              </a:rPr>
              <a:t> 			</a:t>
            </a:r>
            <a:r>
              <a:rPr lang="en" sz="1100" b="1" dirty="0">
                <a:solidFill>
                  <a:srgbClr val="FFFFFF"/>
                </a:solidFill>
              </a:rPr>
              <a:t>Kernland Landscaping - </a:t>
            </a:r>
            <a:r>
              <a:rPr lang="en" sz="1100" u="sng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https://www.kernlandscaping.com/products</a:t>
            </a:r>
            <a:r>
              <a:rPr lang="en" sz="1100" dirty="0">
                <a:solidFill>
                  <a:srgbClr val="FFFFFF"/>
                </a:solidFill>
              </a:rPr>
              <a:t> </a:t>
            </a:r>
            <a:endParaRPr sz="11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</a:rPr>
              <a:t>Outback Nursery - </a:t>
            </a:r>
            <a:r>
              <a:rPr lang="en" sz="1100" u="sng" dirty="0">
                <a:solidFill>
                  <a:schemeClr val="hlink"/>
                </a:solidFill>
                <a:hlinkClick r:id="rId7"/>
              </a:rPr>
              <a:t>http://www.outbacknursery.com/</a:t>
            </a:r>
            <a:r>
              <a:rPr lang="en" sz="1100" dirty="0">
                <a:solidFill>
                  <a:srgbClr val="FFFFFF"/>
                </a:solidFill>
              </a:rPr>
              <a:t>		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FFFF"/>
                </a:solidFill>
              </a:rPr>
              <a:t>Landscape Alternatives - </a:t>
            </a:r>
            <a:r>
              <a:rPr lang="en" sz="1100" u="sng" dirty="0">
                <a:solidFill>
                  <a:schemeClr val="hlink"/>
                </a:solidFill>
                <a:hlinkClick r:id="rId8"/>
              </a:rPr>
              <a:t>http://www.landscapealternatives.com/</a:t>
            </a:r>
            <a:r>
              <a:rPr lang="en" sz="1100" dirty="0">
                <a:solidFill>
                  <a:srgbClr val="FFFFFF"/>
                </a:solidFill>
              </a:rPr>
              <a:t> </a:t>
            </a: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0" y="3672300"/>
            <a:ext cx="91440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dk1"/>
                </a:solidFill>
              </a:rPr>
              <a:t>How to apply for a cost-share funding for up to $350 to plant a pollinator garden (rain garden with native flowering plants)</a:t>
            </a:r>
            <a:endParaRPr sz="2000" b="1" u="sng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Lawns to Legumes - </a:t>
            </a:r>
            <a:r>
              <a:rPr lang="en" dirty="0">
                <a:solidFill>
                  <a:schemeClr val="dk1"/>
                </a:solidFill>
                <a:hlinkClick r:id="rId9"/>
              </a:rPr>
              <a:t>https://bluethumb.org/lawns-to-legumes/apply/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16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Runoff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775" y="789650"/>
            <a:ext cx="5580447" cy="41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 Gardens: How they work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62" y="1017725"/>
            <a:ext cx="6811277" cy="383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Native Plants?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to grow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the pollination of native plants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875" y="2520375"/>
            <a:ext cx="2725500" cy="18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75" y="2280628"/>
            <a:ext cx="2725500" cy="228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1675" y="2198250"/>
            <a:ext cx="2370625" cy="23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Filters water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habitats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maintenance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Looks great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950" y="1152475"/>
            <a:ext cx="5413173" cy="36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3000" y="398463"/>
            <a:ext cx="224790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50" y="2744150"/>
            <a:ext cx="3231350" cy="21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14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Your Rain Garden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714" y="686975"/>
            <a:ext cx="7288575" cy="43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213" y="217825"/>
            <a:ext cx="3593775" cy="47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74950" y="445900"/>
            <a:ext cx="314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and Shape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00175"/>
            <a:ext cx="5094274" cy="322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9"/>
          <p:cNvCxnSpPr/>
          <p:nvPr/>
        </p:nvCxnSpPr>
        <p:spPr>
          <a:xfrm flipH="1">
            <a:off x="1232850" y="2424550"/>
            <a:ext cx="410400" cy="684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9"/>
          <p:cNvCxnSpPr/>
          <p:nvPr/>
        </p:nvCxnSpPr>
        <p:spPr>
          <a:xfrm rot="10800000" flipH="1">
            <a:off x="524625" y="3608050"/>
            <a:ext cx="388200" cy="70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9"/>
          <p:cNvCxnSpPr/>
          <p:nvPr/>
        </p:nvCxnSpPr>
        <p:spPr>
          <a:xfrm>
            <a:off x="433350" y="2429200"/>
            <a:ext cx="343500" cy="675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9"/>
          <p:cNvCxnSpPr/>
          <p:nvPr/>
        </p:nvCxnSpPr>
        <p:spPr>
          <a:xfrm rot="10800000">
            <a:off x="1232850" y="3661750"/>
            <a:ext cx="626100" cy="649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19"/>
          <p:cNvCxnSpPr/>
          <p:nvPr/>
        </p:nvCxnSpPr>
        <p:spPr>
          <a:xfrm rot="10800000" flipH="1">
            <a:off x="2178300" y="3251675"/>
            <a:ext cx="553500" cy="6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9"/>
          <p:cNvCxnSpPr/>
          <p:nvPr/>
        </p:nvCxnSpPr>
        <p:spPr>
          <a:xfrm rot="10800000">
            <a:off x="3111650" y="3247925"/>
            <a:ext cx="640500" cy="13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3864300" y="3455625"/>
            <a:ext cx="707700" cy="22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19"/>
          <p:cNvCxnSpPr/>
          <p:nvPr/>
        </p:nvCxnSpPr>
        <p:spPr>
          <a:xfrm flipH="1">
            <a:off x="4572000" y="2830463"/>
            <a:ext cx="693600" cy="17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9"/>
          <p:cNvCxnSpPr/>
          <p:nvPr/>
        </p:nvCxnSpPr>
        <p:spPr>
          <a:xfrm>
            <a:off x="3975213" y="2201100"/>
            <a:ext cx="672000" cy="2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9"/>
          <p:cNvCxnSpPr/>
          <p:nvPr/>
        </p:nvCxnSpPr>
        <p:spPr>
          <a:xfrm rot="10800000">
            <a:off x="7233950" y="2723950"/>
            <a:ext cx="988800" cy="85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5964625" y="2537850"/>
            <a:ext cx="600600" cy="6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774950" y="1155850"/>
            <a:ext cx="3147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2"/>
                </a:solidFill>
              </a:rPr>
              <a:t>RULE: Water should be entering in the long side</a:t>
            </a:r>
            <a:endParaRPr sz="19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Dig!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218901" cy="38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000" y="1308650"/>
            <a:ext cx="3308598" cy="330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Berm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788" y="1017725"/>
            <a:ext cx="719242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6591900" y="2568963"/>
            <a:ext cx="1345800" cy="7185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1110400" y="2094131"/>
            <a:ext cx="1729500" cy="1042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On-screen Show (16:9)</PresentationFormat>
  <Paragraphs>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Dark</vt:lpstr>
      <vt:lpstr>Rain Gardens: What, Why, How</vt:lpstr>
      <vt:lpstr>Water Runoff</vt:lpstr>
      <vt:lpstr>Rain Gardens: How they work</vt:lpstr>
      <vt:lpstr>Why Native Plants?</vt:lpstr>
      <vt:lpstr>Benefits</vt:lpstr>
      <vt:lpstr>Planning Your Rain Garden</vt:lpstr>
      <vt:lpstr>Size and Shape</vt:lpstr>
      <vt:lpstr>Time to Dig!</vt:lpstr>
      <vt:lpstr>Create a Berm</vt:lpstr>
      <vt:lpstr>Flowers!</vt:lpstr>
      <vt:lpstr>Congratulations! You now have your very own rain garden!</vt:lpstr>
      <vt:lpstr>Questions?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 Gardens: What, Why, How</dc:title>
  <cp:lastModifiedBy>Ben Scharenbroich</cp:lastModifiedBy>
  <cp:revision>1</cp:revision>
  <dcterms:modified xsi:type="dcterms:W3CDTF">2022-09-30T01:28:41Z</dcterms:modified>
</cp:coreProperties>
</file>