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8" r:id="rId1"/>
  </p:sldMasterIdLst>
  <p:notesMasterIdLst>
    <p:notesMasterId r:id="rId18"/>
  </p:notesMasterIdLst>
  <p:sldIdLst>
    <p:sldId id="1272" r:id="rId2"/>
    <p:sldId id="1275" r:id="rId3"/>
    <p:sldId id="1299" r:id="rId4"/>
    <p:sldId id="311" r:id="rId5"/>
    <p:sldId id="1279" r:id="rId6"/>
    <p:sldId id="286" r:id="rId7"/>
    <p:sldId id="1308" r:id="rId8"/>
    <p:sldId id="358" r:id="rId9"/>
    <p:sldId id="316" r:id="rId10"/>
    <p:sldId id="293" r:id="rId11"/>
    <p:sldId id="1304" r:id="rId12"/>
    <p:sldId id="289" r:id="rId13"/>
    <p:sldId id="301" r:id="rId14"/>
    <p:sldId id="268" r:id="rId15"/>
    <p:sldId id="1307" r:id="rId16"/>
    <p:sldId id="307" r:id="rId17"/>
  </p:sldIdLst>
  <p:sldSz cx="9144000" cy="5143500" type="screen16x9"/>
  <p:notesSz cx="7010400" cy="923607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ssou, Gratias" initials="SG" lastIdx="1" clrIdx="0">
    <p:extLst>
      <p:ext uri="{19B8F6BF-5375-455C-9EA6-DF929625EA0E}">
        <p15:presenceInfo xmlns:p15="http://schemas.microsoft.com/office/powerpoint/2012/main" userId="S::sessogr@repsrv.com::0b9456e9-84e8-4841-8f39-cf0a01d9241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3290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AE55E1-7D10-463E-B98A-60CF01A8E9F5}" v="7" dt="2024-10-15T17:57:39.935"/>
  </p1510:revLst>
</p1510:revInfo>
</file>

<file path=ppt/tableStyles.xml><?xml version="1.0" encoding="utf-8"?>
<a:tblStyleLst xmlns:a="http://schemas.openxmlformats.org/drawingml/2006/main" def="{F4C8645F-D2A1-46A6-A768-A50493BE5130}">
  <a:tblStyle styleId="{F4C8645F-D2A1-46A6-A768-A50493BE513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54" autoAdjust="0"/>
    <p:restoredTop sz="91633" autoAdjust="0"/>
  </p:normalViewPr>
  <p:slideViewPr>
    <p:cSldViewPr snapToGrid="0">
      <p:cViewPr varScale="1">
        <p:scale>
          <a:sx n="81" d="100"/>
          <a:sy n="81" d="100"/>
        </p:scale>
        <p:origin x="69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Relationship Id="rId27" Type="http://schemas.openxmlformats.org/officeDocument/2006/relationships/customXml" Target="../customXml/item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rman, Matt" userId="56501d60-dda5-417a-8f93-9045d23dbadf" providerId="ADAL" clId="{88AE55E1-7D10-463E-B98A-60CF01A8E9F5}"/>
    <pc:docChg chg="undo custSel addSld delSld modSld sldOrd">
      <pc:chgData name="Herman, Matt" userId="56501d60-dda5-417a-8f93-9045d23dbadf" providerId="ADAL" clId="{88AE55E1-7D10-463E-B98A-60CF01A8E9F5}" dt="2024-10-23T19:16:03.715" v="1555" actId="1076"/>
      <pc:docMkLst>
        <pc:docMk/>
      </pc:docMkLst>
      <pc:sldChg chg="modNotesTx">
        <pc:chgData name="Herman, Matt" userId="56501d60-dda5-417a-8f93-9045d23dbadf" providerId="ADAL" clId="{88AE55E1-7D10-463E-B98A-60CF01A8E9F5}" dt="2024-10-15T17:42:26.331" v="991" actId="20577"/>
        <pc:sldMkLst>
          <pc:docMk/>
          <pc:sldMk cId="1935907050" sldId="289"/>
        </pc:sldMkLst>
      </pc:sldChg>
      <pc:sldChg chg="ord">
        <pc:chgData name="Herman, Matt" userId="56501d60-dda5-417a-8f93-9045d23dbadf" providerId="ADAL" clId="{88AE55E1-7D10-463E-B98A-60CF01A8E9F5}" dt="2024-10-15T17:40:53.661" v="815"/>
        <pc:sldMkLst>
          <pc:docMk/>
          <pc:sldMk cId="1575404098" sldId="311"/>
        </pc:sldMkLst>
      </pc:sldChg>
      <pc:sldChg chg="modNotesTx">
        <pc:chgData name="Herman, Matt" userId="56501d60-dda5-417a-8f93-9045d23dbadf" providerId="ADAL" clId="{88AE55E1-7D10-463E-B98A-60CF01A8E9F5}" dt="2024-10-15T17:41:56.615" v="897" actId="20577"/>
        <pc:sldMkLst>
          <pc:docMk/>
          <pc:sldMk cId="1518597311" sldId="316"/>
        </pc:sldMkLst>
      </pc:sldChg>
      <pc:sldChg chg="del">
        <pc:chgData name="Herman, Matt" userId="56501d60-dda5-417a-8f93-9045d23dbadf" providerId="ADAL" clId="{88AE55E1-7D10-463E-B98A-60CF01A8E9F5}" dt="2024-10-23T12:54:28.406" v="1458" actId="2696"/>
        <pc:sldMkLst>
          <pc:docMk/>
          <pc:sldMk cId="2493497536" sldId="355"/>
        </pc:sldMkLst>
      </pc:sldChg>
      <pc:sldChg chg="del">
        <pc:chgData name="Herman, Matt" userId="56501d60-dda5-417a-8f93-9045d23dbadf" providerId="ADAL" clId="{88AE55E1-7D10-463E-B98A-60CF01A8E9F5}" dt="2024-10-23T12:54:28.406" v="1458" actId="2696"/>
        <pc:sldMkLst>
          <pc:docMk/>
          <pc:sldMk cId="3916719706" sldId="356"/>
        </pc:sldMkLst>
      </pc:sldChg>
      <pc:sldChg chg="del">
        <pc:chgData name="Herman, Matt" userId="56501d60-dda5-417a-8f93-9045d23dbadf" providerId="ADAL" clId="{88AE55E1-7D10-463E-B98A-60CF01A8E9F5}" dt="2024-10-23T12:54:28.406" v="1458" actId="2696"/>
        <pc:sldMkLst>
          <pc:docMk/>
          <pc:sldMk cId="418542340" sldId="1268"/>
        </pc:sldMkLst>
      </pc:sldChg>
      <pc:sldChg chg="del">
        <pc:chgData name="Herman, Matt" userId="56501d60-dda5-417a-8f93-9045d23dbadf" providerId="ADAL" clId="{88AE55E1-7D10-463E-B98A-60CF01A8E9F5}" dt="2024-10-23T12:54:28.406" v="1458" actId="2696"/>
        <pc:sldMkLst>
          <pc:docMk/>
          <pc:sldMk cId="4073470749" sldId="1270"/>
        </pc:sldMkLst>
      </pc:sldChg>
      <pc:sldChg chg="del ord">
        <pc:chgData name="Herman, Matt" userId="56501d60-dda5-417a-8f93-9045d23dbadf" providerId="ADAL" clId="{88AE55E1-7D10-463E-B98A-60CF01A8E9F5}" dt="2024-10-15T17:55:33.830" v="1437" actId="2696"/>
        <pc:sldMkLst>
          <pc:docMk/>
          <pc:sldMk cId="3368054973" sldId="1274"/>
        </pc:sldMkLst>
      </pc:sldChg>
      <pc:sldChg chg="modSp mod ord">
        <pc:chgData name="Herman, Matt" userId="56501d60-dda5-417a-8f93-9045d23dbadf" providerId="ADAL" clId="{88AE55E1-7D10-463E-B98A-60CF01A8E9F5}" dt="2024-10-15T17:15:28.718" v="337" actId="20577"/>
        <pc:sldMkLst>
          <pc:docMk/>
          <pc:sldMk cId="859241694" sldId="1275"/>
        </pc:sldMkLst>
        <pc:spChg chg="mod">
          <ac:chgData name="Herman, Matt" userId="56501d60-dda5-417a-8f93-9045d23dbadf" providerId="ADAL" clId="{88AE55E1-7D10-463E-B98A-60CF01A8E9F5}" dt="2024-10-15T17:15:28.718" v="337" actId="20577"/>
          <ac:spMkLst>
            <pc:docMk/>
            <pc:sldMk cId="859241694" sldId="1275"/>
            <ac:spMk id="5" creationId="{C4E73DAF-28CE-D5BB-0664-B6E2D8ADD9AC}"/>
          </ac:spMkLst>
        </pc:spChg>
      </pc:sldChg>
      <pc:sldChg chg="del">
        <pc:chgData name="Herman, Matt" userId="56501d60-dda5-417a-8f93-9045d23dbadf" providerId="ADAL" clId="{88AE55E1-7D10-463E-B98A-60CF01A8E9F5}" dt="2024-10-23T12:54:28.406" v="1458" actId="2696"/>
        <pc:sldMkLst>
          <pc:docMk/>
          <pc:sldMk cId="479980795" sldId="1276"/>
        </pc:sldMkLst>
      </pc:sldChg>
      <pc:sldChg chg="del">
        <pc:chgData name="Herman, Matt" userId="56501d60-dda5-417a-8f93-9045d23dbadf" providerId="ADAL" clId="{88AE55E1-7D10-463E-B98A-60CF01A8E9F5}" dt="2024-10-23T12:54:28.406" v="1458" actId="2696"/>
        <pc:sldMkLst>
          <pc:docMk/>
          <pc:sldMk cId="3924508311" sldId="1277"/>
        </pc:sldMkLst>
      </pc:sldChg>
      <pc:sldChg chg="del">
        <pc:chgData name="Herman, Matt" userId="56501d60-dda5-417a-8f93-9045d23dbadf" providerId="ADAL" clId="{88AE55E1-7D10-463E-B98A-60CF01A8E9F5}" dt="2024-10-23T12:54:28.406" v="1458" actId="2696"/>
        <pc:sldMkLst>
          <pc:docMk/>
          <pc:sldMk cId="240009342" sldId="1278"/>
        </pc:sldMkLst>
      </pc:sldChg>
      <pc:sldChg chg="modNotesTx">
        <pc:chgData name="Herman, Matt" userId="56501d60-dda5-417a-8f93-9045d23dbadf" providerId="ADAL" clId="{88AE55E1-7D10-463E-B98A-60CF01A8E9F5}" dt="2024-10-15T17:40:09.774" v="813" actId="20577"/>
        <pc:sldMkLst>
          <pc:docMk/>
          <pc:sldMk cId="3030621749" sldId="1279"/>
        </pc:sldMkLst>
      </pc:sldChg>
      <pc:sldChg chg="del">
        <pc:chgData name="Herman, Matt" userId="56501d60-dda5-417a-8f93-9045d23dbadf" providerId="ADAL" clId="{88AE55E1-7D10-463E-B98A-60CF01A8E9F5}" dt="2024-10-23T12:54:28.406" v="1458" actId="2696"/>
        <pc:sldMkLst>
          <pc:docMk/>
          <pc:sldMk cId="3891995942" sldId="1287"/>
        </pc:sldMkLst>
      </pc:sldChg>
      <pc:sldChg chg="del ord">
        <pc:chgData name="Herman, Matt" userId="56501d60-dda5-417a-8f93-9045d23dbadf" providerId="ADAL" clId="{88AE55E1-7D10-463E-B98A-60CF01A8E9F5}" dt="2024-10-15T17:55:31.908" v="1436" actId="2696"/>
        <pc:sldMkLst>
          <pc:docMk/>
          <pc:sldMk cId="3527618139" sldId="1289"/>
        </pc:sldMkLst>
      </pc:sldChg>
      <pc:sldChg chg="del">
        <pc:chgData name="Herman, Matt" userId="56501d60-dda5-417a-8f93-9045d23dbadf" providerId="ADAL" clId="{88AE55E1-7D10-463E-B98A-60CF01A8E9F5}" dt="2024-10-23T12:54:28.406" v="1458" actId="2696"/>
        <pc:sldMkLst>
          <pc:docMk/>
          <pc:sldMk cId="3249556150" sldId="1291"/>
        </pc:sldMkLst>
      </pc:sldChg>
      <pc:sldChg chg="del">
        <pc:chgData name="Herman, Matt" userId="56501d60-dda5-417a-8f93-9045d23dbadf" providerId="ADAL" clId="{88AE55E1-7D10-463E-B98A-60CF01A8E9F5}" dt="2024-10-23T12:54:28.406" v="1458" actId="2696"/>
        <pc:sldMkLst>
          <pc:docMk/>
          <pc:sldMk cId="508822832" sldId="1293"/>
        </pc:sldMkLst>
      </pc:sldChg>
      <pc:sldChg chg="del">
        <pc:chgData name="Herman, Matt" userId="56501d60-dda5-417a-8f93-9045d23dbadf" providerId="ADAL" clId="{88AE55E1-7D10-463E-B98A-60CF01A8E9F5}" dt="2024-10-23T12:54:28.406" v="1458" actId="2696"/>
        <pc:sldMkLst>
          <pc:docMk/>
          <pc:sldMk cId="34529470" sldId="1294"/>
        </pc:sldMkLst>
      </pc:sldChg>
      <pc:sldChg chg="del">
        <pc:chgData name="Herman, Matt" userId="56501d60-dda5-417a-8f93-9045d23dbadf" providerId="ADAL" clId="{88AE55E1-7D10-463E-B98A-60CF01A8E9F5}" dt="2024-10-23T12:54:28.406" v="1458" actId="2696"/>
        <pc:sldMkLst>
          <pc:docMk/>
          <pc:sldMk cId="4079545274" sldId="1295"/>
        </pc:sldMkLst>
      </pc:sldChg>
      <pc:sldChg chg="del">
        <pc:chgData name="Herman, Matt" userId="56501d60-dda5-417a-8f93-9045d23dbadf" providerId="ADAL" clId="{88AE55E1-7D10-463E-B98A-60CF01A8E9F5}" dt="2024-10-23T12:54:28.406" v="1458" actId="2696"/>
        <pc:sldMkLst>
          <pc:docMk/>
          <pc:sldMk cId="3206650282" sldId="1296"/>
        </pc:sldMkLst>
      </pc:sldChg>
      <pc:sldChg chg="del">
        <pc:chgData name="Herman, Matt" userId="56501d60-dda5-417a-8f93-9045d23dbadf" providerId="ADAL" clId="{88AE55E1-7D10-463E-B98A-60CF01A8E9F5}" dt="2024-10-23T12:54:28.406" v="1458" actId="2696"/>
        <pc:sldMkLst>
          <pc:docMk/>
          <pc:sldMk cId="3917068641" sldId="1297"/>
        </pc:sldMkLst>
      </pc:sldChg>
      <pc:sldChg chg="modSp del mod ord">
        <pc:chgData name="Herman, Matt" userId="56501d60-dda5-417a-8f93-9045d23dbadf" providerId="ADAL" clId="{88AE55E1-7D10-463E-B98A-60CF01A8E9F5}" dt="2024-10-15T17:55:29.950" v="1435" actId="2696"/>
        <pc:sldMkLst>
          <pc:docMk/>
          <pc:sldMk cId="3526236915" sldId="1298"/>
        </pc:sldMkLst>
        <pc:spChg chg="mod">
          <ac:chgData name="Herman, Matt" userId="56501d60-dda5-417a-8f93-9045d23dbadf" providerId="ADAL" clId="{88AE55E1-7D10-463E-B98A-60CF01A8E9F5}" dt="2024-10-15T17:53:18.951" v="1433" actId="21"/>
          <ac:spMkLst>
            <pc:docMk/>
            <pc:sldMk cId="3526236915" sldId="1298"/>
            <ac:spMk id="3" creationId="{57AD9CCC-BB59-1244-EFB2-1745DE2ECAB0}"/>
          </ac:spMkLst>
        </pc:spChg>
      </pc:sldChg>
      <pc:sldChg chg="modSp new mod modNotesTx">
        <pc:chgData name="Herman, Matt" userId="56501d60-dda5-417a-8f93-9045d23dbadf" providerId="ADAL" clId="{88AE55E1-7D10-463E-B98A-60CF01A8E9F5}" dt="2024-10-23T19:08:36.911" v="1464" actId="207"/>
        <pc:sldMkLst>
          <pc:docMk/>
          <pc:sldMk cId="2459468255" sldId="1299"/>
        </pc:sldMkLst>
        <pc:spChg chg="mod">
          <ac:chgData name="Herman, Matt" userId="56501d60-dda5-417a-8f93-9045d23dbadf" providerId="ADAL" clId="{88AE55E1-7D10-463E-B98A-60CF01A8E9F5}" dt="2024-10-23T19:08:36.911" v="1464" actId="207"/>
          <ac:spMkLst>
            <pc:docMk/>
            <pc:sldMk cId="2459468255" sldId="1299"/>
            <ac:spMk id="2" creationId="{D29A9BEE-7615-D1C2-E37E-6E3842D49999}"/>
          </ac:spMkLst>
        </pc:spChg>
        <pc:spChg chg="mod">
          <ac:chgData name="Herman, Matt" userId="56501d60-dda5-417a-8f93-9045d23dbadf" providerId="ADAL" clId="{88AE55E1-7D10-463E-B98A-60CF01A8E9F5}" dt="2024-10-15T17:38:41.658" v="566" actId="20577"/>
          <ac:spMkLst>
            <pc:docMk/>
            <pc:sldMk cId="2459468255" sldId="1299"/>
            <ac:spMk id="3" creationId="{FD6D6078-7409-36B5-1DAF-34EDAC7E38B4}"/>
          </ac:spMkLst>
        </pc:spChg>
      </pc:sldChg>
      <pc:sldChg chg="new del">
        <pc:chgData name="Herman, Matt" userId="56501d60-dda5-417a-8f93-9045d23dbadf" providerId="ADAL" clId="{88AE55E1-7D10-463E-B98A-60CF01A8E9F5}" dt="2024-10-15T17:41:17.426" v="816" actId="2696"/>
        <pc:sldMkLst>
          <pc:docMk/>
          <pc:sldMk cId="876238169" sldId="1300"/>
        </pc:sldMkLst>
      </pc:sldChg>
      <pc:sldChg chg="new del">
        <pc:chgData name="Herman, Matt" userId="56501d60-dda5-417a-8f93-9045d23dbadf" providerId="ADAL" clId="{88AE55E1-7D10-463E-B98A-60CF01A8E9F5}" dt="2024-10-15T17:52:37.299" v="1418" actId="2696"/>
        <pc:sldMkLst>
          <pc:docMk/>
          <pc:sldMk cId="1104086378" sldId="1301"/>
        </pc:sldMkLst>
      </pc:sldChg>
      <pc:sldChg chg="addSp delSp modSp new del mod">
        <pc:chgData name="Herman, Matt" userId="56501d60-dda5-417a-8f93-9045d23dbadf" providerId="ADAL" clId="{88AE55E1-7D10-463E-B98A-60CF01A8E9F5}" dt="2024-10-15T17:46:39.632" v="1019" actId="2696"/>
        <pc:sldMkLst>
          <pc:docMk/>
          <pc:sldMk cId="505905575" sldId="1302"/>
        </pc:sldMkLst>
        <pc:spChg chg="mod">
          <ac:chgData name="Herman, Matt" userId="56501d60-dda5-417a-8f93-9045d23dbadf" providerId="ADAL" clId="{88AE55E1-7D10-463E-B98A-60CF01A8E9F5}" dt="2024-10-15T17:46:19.367" v="1005" actId="21"/>
          <ac:spMkLst>
            <pc:docMk/>
            <pc:sldMk cId="505905575" sldId="1302"/>
            <ac:spMk id="2" creationId="{DE467AAE-46B1-CC8F-752B-7AB7BF6F27BD}"/>
          </ac:spMkLst>
        </pc:spChg>
        <pc:spChg chg="add del">
          <ac:chgData name="Herman, Matt" userId="56501d60-dda5-417a-8f93-9045d23dbadf" providerId="ADAL" clId="{88AE55E1-7D10-463E-B98A-60CF01A8E9F5}" dt="2024-10-15T17:45:09.087" v="996" actId="22"/>
          <ac:spMkLst>
            <pc:docMk/>
            <pc:sldMk cId="505905575" sldId="1302"/>
            <ac:spMk id="5" creationId="{30373177-7E1B-A09D-BC07-534A819EAE51}"/>
          </ac:spMkLst>
        </pc:spChg>
        <pc:spChg chg="add mod">
          <ac:chgData name="Herman, Matt" userId="56501d60-dda5-417a-8f93-9045d23dbadf" providerId="ADAL" clId="{88AE55E1-7D10-463E-B98A-60CF01A8E9F5}" dt="2024-10-15T17:45:27.413" v="998"/>
          <ac:spMkLst>
            <pc:docMk/>
            <pc:sldMk cId="505905575" sldId="1302"/>
            <ac:spMk id="6" creationId="{C1209571-3FE1-DAC1-EFCC-B5A1C1F5BE5D}"/>
          </ac:spMkLst>
        </pc:spChg>
        <pc:spChg chg="add">
          <ac:chgData name="Herman, Matt" userId="56501d60-dda5-417a-8f93-9045d23dbadf" providerId="ADAL" clId="{88AE55E1-7D10-463E-B98A-60CF01A8E9F5}" dt="2024-10-15T17:45:49.271" v="1004" actId="22"/>
          <ac:spMkLst>
            <pc:docMk/>
            <pc:sldMk cId="505905575" sldId="1302"/>
            <ac:spMk id="9" creationId="{EE94D2B4-CFA9-F33A-401E-A65EBB3C85FD}"/>
          </ac:spMkLst>
        </pc:spChg>
        <pc:picChg chg="add del mod">
          <ac:chgData name="Herman, Matt" userId="56501d60-dda5-417a-8f93-9045d23dbadf" providerId="ADAL" clId="{88AE55E1-7D10-463E-B98A-60CF01A8E9F5}" dt="2024-10-15T17:45:47.632" v="1003" actId="478"/>
          <ac:picMkLst>
            <pc:docMk/>
            <pc:sldMk cId="505905575" sldId="1302"/>
            <ac:picMk id="7" creationId="{CAD77CB5-8590-875D-F153-2AECD81A4852}"/>
          </ac:picMkLst>
        </pc:picChg>
      </pc:sldChg>
      <pc:sldChg chg="new del">
        <pc:chgData name="Herman, Matt" userId="56501d60-dda5-417a-8f93-9045d23dbadf" providerId="ADAL" clId="{88AE55E1-7D10-463E-B98A-60CF01A8E9F5}" dt="2024-10-15T17:32:12.627" v="405" actId="2696"/>
        <pc:sldMkLst>
          <pc:docMk/>
          <pc:sldMk cId="3520283782" sldId="1303"/>
        </pc:sldMkLst>
      </pc:sldChg>
      <pc:sldChg chg="new del">
        <pc:chgData name="Herman, Matt" userId="56501d60-dda5-417a-8f93-9045d23dbadf" providerId="ADAL" clId="{88AE55E1-7D10-463E-B98A-60CF01A8E9F5}" dt="2024-10-15T17:32:35.500" v="409" actId="2696"/>
        <pc:sldMkLst>
          <pc:docMk/>
          <pc:sldMk cId="3822897569" sldId="1303"/>
        </pc:sldMkLst>
      </pc:sldChg>
      <pc:sldChg chg="new del">
        <pc:chgData name="Herman, Matt" userId="56501d60-dda5-417a-8f93-9045d23dbadf" providerId="ADAL" clId="{88AE55E1-7D10-463E-B98A-60CF01A8E9F5}" dt="2024-10-15T17:32:14.633" v="406" actId="2696"/>
        <pc:sldMkLst>
          <pc:docMk/>
          <pc:sldMk cId="2439732060" sldId="1304"/>
        </pc:sldMkLst>
      </pc:sldChg>
      <pc:sldChg chg="addSp modSp add mod">
        <pc:chgData name="Herman, Matt" userId="56501d60-dda5-417a-8f93-9045d23dbadf" providerId="ADAL" clId="{88AE55E1-7D10-463E-B98A-60CF01A8E9F5}" dt="2024-10-23T19:16:03.715" v="1555" actId="1076"/>
        <pc:sldMkLst>
          <pc:docMk/>
          <pc:sldMk cId="3412696037" sldId="1304"/>
        </pc:sldMkLst>
        <pc:spChg chg="mod">
          <ac:chgData name="Herman, Matt" userId="56501d60-dda5-417a-8f93-9045d23dbadf" providerId="ADAL" clId="{88AE55E1-7D10-463E-B98A-60CF01A8E9F5}" dt="2024-10-23T19:15:35.957" v="1551" actId="1076"/>
          <ac:spMkLst>
            <pc:docMk/>
            <pc:sldMk cId="3412696037" sldId="1304"/>
            <ac:spMk id="2" creationId="{DE467AAE-46B1-CC8F-752B-7AB7BF6F27BD}"/>
          </ac:spMkLst>
        </pc:spChg>
        <pc:picChg chg="add mod">
          <ac:chgData name="Herman, Matt" userId="56501d60-dda5-417a-8f93-9045d23dbadf" providerId="ADAL" clId="{88AE55E1-7D10-463E-B98A-60CF01A8E9F5}" dt="2024-10-15T17:33:21.411" v="485" actId="14100"/>
          <ac:picMkLst>
            <pc:docMk/>
            <pc:sldMk cId="3412696037" sldId="1304"/>
            <ac:picMk id="5" creationId="{10BACDF0-764B-6AEA-90E5-172C73C44FE2}"/>
          </ac:picMkLst>
        </pc:picChg>
        <pc:picChg chg="add mod">
          <ac:chgData name="Herman, Matt" userId="56501d60-dda5-417a-8f93-9045d23dbadf" providerId="ADAL" clId="{88AE55E1-7D10-463E-B98A-60CF01A8E9F5}" dt="2024-10-15T17:35:02.074" v="489" actId="1076"/>
          <ac:picMkLst>
            <pc:docMk/>
            <pc:sldMk cId="3412696037" sldId="1304"/>
            <ac:picMk id="7" creationId="{28826503-2B6D-4FA9-C0BC-72F9709826F7}"/>
          </ac:picMkLst>
        </pc:picChg>
        <pc:picChg chg="add mod">
          <ac:chgData name="Herman, Matt" userId="56501d60-dda5-417a-8f93-9045d23dbadf" providerId="ADAL" clId="{88AE55E1-7D10-463E-B98A-60CF01A8E9F5}" dt="2024-10-23T19:15:48.392" v="1552" actId="1076"/>
          <ac:picMkLst>
            <pc:docMk/>
            <pc:sldMk cId="3412696037" sldId="1304"/>
            <ac:picMk id="9" creationId="{2B5FBC29-734B-7C73-73BC-993534FFD959}"/>
          </ac:picMkLst>
        </pc:picChg>
        <pc:picChg chg="add mod">
          <ac:chgData name="Herman, Matt" userId="56501d60-dda5-417a-8f93-9045d23dbadf" providerId="ADAL" clId="{88AE55E1-7D10-463E-B98A-60CF01A8E9F5}" dt="2024-10-23T19:15:51.227" v="1553" actId="1076"/>
          <ac:picMkLst>
            <pc:docMk/>
            <pc:sldMk cId="3412696037" sldId="1304"/>
            <ac:picMk id="11" creationId="{405444E7-F8C1-B546-A37A-4EC813FEA420}"/>
          </ac:picMkLst>
        </pc:picChg>
        <pc:picChg chg="add mod">
          <ac:chgData name="Herman, Matt" userId="56501d60-dda5-417a-8f93-9045d23dbadf" providerId="ADAL" clId="{88AE55E1-7D10-463E-B98A-60CF01A8E9F5}" dt="2024-10-23T19:16:03.715" v="1555" actId="1076"/>
          <ac:picMkLst>
            <pc:docMk/>
            <pc:sldMk cId="3412696037" sldId="1304"/>
            <ac:picMk id="13" creationId="{2E79366E-709E-313F-DF3C-D757B3B72A43}"/>
          </ac:picMkLst>
        </pc:picChg>
      </pc:sldChg>
      <pc:sldChg chg="modSp del mod modNotesTx">
        <pc:chgData name="Herman, Matt" userId="56501d60-dda5-417a-8f93-9045d23dbadf" providerId="ADAL" clId="{88AE55E1-7D10-463E-B98A-60CF01A8E9F5}" dt="2024-10-23T12:54:59.941" v="1460" actId="2696"/>
        <pc:sldMkLst>
          <pc:docMk/>
          <pc:sldMk cId="3307425400" sldId="1305"/>
        </pc:sldMkLst>
        <pc:spChg chg="mod">
          <ac:chgData name="Herman, Matt" userId="56501d60-dda5-417a-8f93-9045d23dbadf" providerId="ADAL" clId="{88AE55E1-7D10-463E-B98A-60CF01A8E9F5}" dt="2024-10-15T17:46:31.949" v="1017" actId="1076"/>
          <ac:spMkLst>
            <pc:docMk/>
            <pc:sldMk cId="3307425400" sldId="1305"/>
            <ac:spMk id="2" creationId="{D29A9BEE-7615-D1C2-E37E-6E3842D49999}"/>
          </ac:spMkLst>
        </pc:spChg>
        <pc:spChg chg="mod">
          <ac:chgData name="Herman, Matt" userId="56501d60-dda5-417a-8f93-9045d23dbadf" providerId="ADAL" clId="{88AE55E1-7D10-463E-B98A-60CF01A8E9F5}" dt="2024-10-15T17:56:01.646" v="1438" actId="20577"/>
          <ac:spMkLst>
            <pc:docMk/>
            <pc:sldMk cId="3307425400" sldId="1305"/>
            <ac:spMk id="3" creationId="{FD6D6078-7409-36B5-1DAF-34EDAC7E38B4}"/>
          </ac:spMkLst>
        </pc:spChg>
      </pc:sldChg>
      <pc:sldChg chg="addSp modSp new del mod modNotesTx">
        <pc:chgData name="Herman, Matt" userId="56501d60-dda5-417a-8f93-9045d23dbadf" providerId="ADAL" clId="{88AE55E1-7D10-463E-B98A-60CF01A8E9F5}" dt="2024-10-23T12:54:59.941" v="1460" actId="2696"/>
        <pc:sldMkLst>
          <pc:docMk/>
          <pc:sldMk cId="1082234803" sldId="1306"/>
        </pc:sldMkLst>
        <pc:spChg chg="mod">
          <ac:chgData name="Herman, Matt" userId="56501d60-dda5-417a-8f93-9045d23dbadf" providerId="ADAL" clId="{88AE55E1-7D10-463E-B98A-60CF01A8E9F5}" dt="2024-10-15T17:50:57.148" v="1081" actId="1076"/>
          <ac:spMkLst>
            <pc:docMk/>
            <pc:sldMk cId="1082234803" sldId="1306"/>
            <ac:spMk id="2" creationId="{F0872167-E72F-1C56-D19F-E61AF2B5AB72}"/>
          </ac:spMkLst>
        </pc:spChg>
        <pc:picChg chg="add mod">
          <ac:chgData name="Herman, Matt" userId="56501d60-dda5-417a-8f93-9045d23dbadf" providerId="ADAL" clId="{88AE55E1-7D10-463E-B98A-60CF01A8E9F5}" dt="2024-10-15T17:50:59.459" v="1082" actId="1076"/>
          <ac:picMkLst>
            <pc:docMk/>
            <pc:sldMk cId="1082234803" sldId="1306"/>
            <ac:picMk id="5" creationId="{DB1A3CB8-7868-5185-56AB-B55A5EFDE125}"/>
          </ac:picMkLst>
        </pc:picChg>
      </pc:sldChg>
      <pc:sldChg chg="modSp new mod">
        <pc:chgData name="Herman, Matt" userId="56501d60-dda5-417a-8f93-9045d23dbadf" providerId="ADAL" clId="{88AE55E1-7D10-463E-B98A-60CF01A8E9F5}" dt="2024-10-23T19:15:03.885" v="1547" actId="207"/>
        <pc:sldMkLst>
          <pc:docMk/>
          <pc:sldMk cId="4154765465" sldId="1307"/>
        </pc:sldMkLst>
        <pc:spChg chg="mod">
          <ac:chgData name="Herman, Matt" userId="56501d60-dda5-417a-8f93-9045d23dbadf" providerId="ADAL" clId="{88AE55E1-7D10-463E-B98A-60CF01A8E9F5}" dt="2024-10-23T19:15:03.885" v="1547" actId="207"/>
          <ac:spMkLst>
            <pc:docMk/>
            <pc:sldMk cId="4154765465" sldId="1307"/>
            <ac:spMk id="2" creationId="{531FE24D-24C6-B7F3-7EC6-0476AD1DD17A}"/>
          </ac:spMkLst>
        </pc:spChg>
        <pc:spChg chg="mod">
          <ac:chgData name="Herman, Matt" userId="56501d60-dda5-417a-8f93-9045d23dbadf" providerId="ADAL" clId="{88AE55E1-7D10-463E-B98A-60CF01A8E9F5}" dt="2024-10-23T19:14:47.561" v="1522" actId="20577"/>
          <ac:spMkLst>
            <pc:docMk/>
            <pc:sldMk cId="4154765465" sldId="1307"/>
            <ac:spMk id="3" creationId="{3D14A440-E19A-3296-4197-770F379CE13E}"/>
          </ac:spMkLst>
        </pc:spChg>
      </pc:sldChg>
      <pc:sldChg chg="modSp new mod">
        <pc:chgData name="Herman, Matt" userId="56501d60-dda5-417a-8f93-9045d23dbadf" providerId="ADAL" clId="{88AE55E1-7D10-463E-B98A-60CF01A8E9F5}" dt="2024-10-23T19:10:42.178" v="1521" actId="20577"/>
        <pc:sldMkLst>
          <pc:docMk/>
          <pc:sldMk cId="800435798" sldId="1308"/>
        </pc:sldMkLst>
        <pc:spChg chg="mod">
          <ac:chgData name="Herman, Matt" userId="56501d60-dda5-417a-8f93-9045d23dbadf" providerId="ADAL" clId="{88AE55E1-7D10-463E-B98A-60CF01A8E9F5}" dt="2024-10-23T19:09:39.128" v="1503" actId="1076"/>
          <ac:spMkLst>
            <pc:docMk/>
            <pc:sldMk cId="800435798" sldId="1308"/>
            <ac:spMk id="2" creationId="{8BF666B7-C740-C147-CA35-C2C2D5C53983}"/>
          </ac:spMkLst>
        </pc:spChg>
        <pc:spChg chg="mod">
          <ac:chgData name="Herman, Matt" userId="56501d60-dda5-417a-8f93-9045d23dbadf" providerId="ADAL" clId="{88AE55E1-7D10-463E-B98A-60CF01A8E9F5}" dt="2024-10-23T19:10:42.178" v="1521" actId="20577"/>
          <ac:spMkLst>
            <pc:docMk/>
            <pc:sldMk cId="800435798" sldId="1308"/>
            <ac:spMk id="3" creationId="{B90E2C75-6B2A-7067-7F29-396BAEBE2E52}"/>
          </ac:spMkLst>
        </pc:spChg>
      </pc:sldChg>
      <pc:sldMasterChg chg="delSldLayout">
        <pc:chgData name="Herman, Matt" userId="56501d60-dda5-417a-8f93-9045d23dbadf" providerId="ADAL" clId="{88AE55E1-7D10-463E-B98A-60CF01A8E9F5}" dt="2024-10-15T17:55:33.830" v="1437" actId="2696"/>
        <pc:sldMasterMkLst>
          <pc:docMk/>
          <pc:sldMasterMk cId="0" sldId="2147483658"/>
        </pc:sldMasterMkLst>
        <pc:sldLayoutChg chg="del">
          <pc:chgData name="Herman, Matt" userId="56501d60-dda5-417a-8f93-9045d23dbadf" providerId="ADAL" clId="{88AE55E1-7D10-463E-B98A-60CF01A8E9F5}" dt="2024-10-15T17:55:33.830" v="1437" actId="2696"/>
          <pc:sldLayoutMkLst>
            <pc:docMk/>
            <pc:sldMasterMk cId="0" sldId="2147483658"/>
            <pc:sldLayoutMk cId="1131527130" sldId="2147483659"/>
          </pc:sldLayoutMkLst>
        </pc:sldLayoutChg>
      </pc:sldMaster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4T20:19:18.11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4T20:19:20.03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4 24575,'0'-4'0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4T20:19:20.56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135 17 24575,'-3'0'0,"-9"-3"0,-6-2 0,-2 0 0,-3 2 0,-6 4 0,0 2-8191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4T20:19:21.02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 0 24575,'0'3'0,"-4"2"0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4T20:19:33.05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24575,'0'0'-8191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4T20:19:33.90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8 24575,'0'-3'0,"4"-2"0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4T20:19:34.40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24575,'0'3'0,"0"5"0,0 5 0,0 0-8191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Average of 446 tons per month of recycling</a:t>
            </a:r>
          </a:p>
          <a:p>
            <a:r>
              <a:rPr lang="en-US" dirty="0"/>
              <a:t>Organics will average around 7 </a:t>
            </a:r>
            <a:r>
              <a:rPr lang="en-US" dirty="0" err="1"/>
              <a:t>lbs</a:t>
            </a:r>
            <a:r>
              <a:rPr lang="en-US" dirty="0"/>
              <a:t> per home per week. It is a fast growing program, more to come on that.</a:t>
            </a:r>
          </a:p>
        </p:txBody>
      </p:sp>
    </p:spTree>
    <p:extLst>
      <p:ext uri="{BB962C8B-B14F-4D97-AF65-F5344CB8AC3E}">
        <p14:creationId xmlns:p14="http://schemas.microsoft.com/office/powerpoint/2010/main" val="21398723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5f391192_029:notes"/>
          <p:cNvSpPr txBox="1">
            <a:spLocks noGrp="1"/>
          </p:cNvSpPr>
          <p:nvPr>
            <p:ph type="body" idx="1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392393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Check out the City website and/or Hennepin County </a:t>
            </a:r>
          </a:p>
        </p:txBody>
      </p:sp>
    </p:spTree>
    <p:extLst>
      <p:ext uri="{BB962C8B-B14F-4D97-AF65-F5344CB8AC3E}">
        <p14:creationId xmlns:p14="http://schemas.microsoft.com/office/powerpoint/2010/main" val="10127598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5f391192_029:notes"/>
          <p:cNvSpPr txBox="1">
            <a:spLocks noGrp="1"/>
          </p:cNvSpPr>
          <p:nvPr>
            <p:ph type="body" idx="1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850088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5f391192_029:notes"/>
          <p:cNvSpPr txBox="1">
            <a:spLocks noGrp="1"/>
          </p:cNvSpPr>
          <p:nvPr>
            <p:ph type="body" idx="1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850088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5450" y="692150"/>
            <a:ext cx="615950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en-US" dirty="0"/>
              <a:t>Stringers wreck equipment </a:t>
            </a:r>
          </a:p>
          <a:p>
            <a:pPr marL="139700" indent="0">
              <a:buNone/>
            </a:pPr>
            <a:r>
              <a:rPr lang="en-US" dirty="0"/>
              <a:t>Batteries burn facilities to the ground</a:t>
            </a:r>
          </a:p>
          <a:p>
            <a:pPr marL="1397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7829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5450" y="692150"/>
            <a:ext cx="615950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8592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5f391192_029:notes"/>
          <p:cNvSpPr txBox="1">
            <a:spLocks noGrp="1"/>
          </p:cNvSpPr>
          <p:nvPr>
            <p:ph type="body" idx="1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Ultimately everything (85%) needs to get to a market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601162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5f391192_085:notes"/>
          <p:cNvSpPr txBox="1">
            <a:spLocks noGrp="1"/>
          </p:cNvSpPr>
          <p:nvPr>
            <p:ph type="body" idx="1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573206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5f391192_085:notes"/>
          <p:cNvSpPr txBox="1">
            <a:spLocks noGrp="1"/>
          </p:cNvSpPr>
          <p:nvPr>
            <p:ph type="body" idx="1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0" y="0"/>
            <a:ext cx="9144000" cy="399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" name="Google Shape;17;p3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3047704" y="3992850"/>
            <a:ext cx="3047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" name="Google Shape;20;p3"/>
          <p:cNvSpPr/>
          <p:nvPr/>
        </p:nvSpPr>
        <p:spPr>
          <a:xfrm>
            <a:off x="6096271" y="3992850"/>
            <a:ext cx="3047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" name="Google Shape;21;p3"/>
          <p:cNvSpPr/>
          <p:nvPr/>
        </p:nvSpPr>
        <p:spPr>
          <a:xfrm>
            <a:off x="1" y="3992850"/>
            <a:ext cx="30477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-125" y="4830281"/>
            <a:ext cx="91440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893700" y="358388"/>
            <a:ext cx="6462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893700" y="1373588"/>
            <a:ext cx="6462600" cy="355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▷"/>
              <a:defRPr>
                <a:solidFill>
                  <a:schemeClr val="dk1"/>
                </a:solidFill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5"/>
          <p:cNvSpPr/>
          <p:nvPr/>
        </p:nvSpPr>
        <p:spPr>
          <a:xfrm>
            <a:off x="7356366" y="5066325"/>
            <a:ext cx="893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5" name="Google Shape;35;p5"/>
          <p:cNvSpPr/>
          <p:nvPr/>
        </p:nvSpPr>
        <p:spPr>
          <a:xfrm>
            <a:off x="8250312" y="5066325"/>
            <a:ext cx="893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" name="Google Shape;36;p5"/>
          <p:cNvSpPr/>
          <p:nvPr/>
        </p:nvSpPr>
        <p:spPr>
          <a:xfrm>
            <a:off x="0" y="5066325"/>
            <a:ext cx="8937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" name="Google Shape;37;p5"/>
          <p:cNvSpPr/>
          <p:nvPr/>
        </p:nvSpPr>
        <p:spPr>
          <a:xfrm>
            <a:off x="893710" y="5066325"/>
            <a:ext cx="64626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8" name="Google Shape;38;p5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"/>
          <p:cNvSpPr/>
          <p:nvPr/>
        </p:nvSpPr>
        <p:spPr>
          <a:xfrm>
            <a:off x="7356366" y="5066325"/>
            <a:ext cx="893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60;p8"/>
          <p:cNvSpPr/>
          <p:nvPr/>
        </p:nvSpPr>
        <p:spPr>
          <a:xfrm>
            <a:off x="8250312" y="5066325"/>
            <a:ext cx="893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61;p8"/>
          <p:cNvSpPr/>
          <p:nvPr/>
        </p:nvSpPr>
        <p:spPr>
          <a:xfrm>
            <a:off x="0" y="5066325"/>
            <a:ext cx="8937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62;p8"/>
          <p:cNvSpPr/>
          <p:nvPr/>
        </p:nvSpPr>
        <p:spPr>
          <a:xfrm>
            <a:off x="893710" y="5066325"/>
            <a:ext cx="64626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63;p8"/>
          <p:cNvSpPr txBox="1">
            <a:spLocks noGrp="1"/>
          </p:cNvSpPr>
          <p:nvPr>
            <p:ph type="title"/>
          </p:nvPr>
        </p:nvSpPr>
        <p:spPr>
          <a:xfrm>
            <a:off x="893700" y="358388"/>
            <a:ext cx="6462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userDrawn="1">
  <p:cSld name="BLANK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"/>
          <p:cNvSpPr/>
          <p:nvPr/>
        </p:nvSpPr>
        <p:spPr>
          <a:xfrm>
            <a:off x="7356366" y="5066325"/>
            <a:ext cx="893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74;p10"/>
          <p:cNvSpPr/>
          <p:nvPr/>
        </p:nvSpPr>
        <p:spPr>
          <a:xfrm>
            <a:off x="8250312" y="5066325"/>
            <a:ext cx="893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75;p10"/>
          <p:cNvSpPr/>
          <p:nvPr/>
        </p:nvSpPr>
        <p:spPr>
          <a:xfrm>
            <a:off x="0" y="5066325"/>
            <a:ext cx="8937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76;p10"/>
          <p:cNvSpPr/>
          <p:nvPr/>
        </p:nvSpPr>
        <p:spPr>
          <a:xfrm>
            <a:off x="893710" y="5066325"/>
            <a:ext cx="64626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77;p10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93700" y="358388"/>
            <a:ext cx="6462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93700" y="1373588"/>
            <a:ext cx="6462600" cy="35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Lato"/>
              <a:buChar char="▷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4" r:id="rId3"/>
    <p:sldLayoutId id="2147483656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qPlgCrK8gZs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0.png"/><Relationship Id="rId13" Type="http://schemas.openxmlformats.org/officeDocument/2006/relationships/customXml" Target="../ink/ink5.xml"/><Relationship Id="rId3" Type="http://schemas.openxmlformats.org/officeDocument/2006/relationships/image" Target="../media/image1.png"/><Relationship Id="rId7" Type="http://schemas.openxmlformats.org/officeDocument/2006/relationships/customXml" Target="../ink/ink2.xml"/><Relationship Id="rId12" Type="http://schemas.openxmlformats.org/officeDocument/2006/relationships/image" Target="../media/image22.png"/><Relationship Id="rId17" Type="http://schemas.openxmlformats.org/officeDocument/2006/relationships/image" Target="../media/image240.png"/><Relationship Id="rId2" Type="http://schemas.openxmlformats.org/officeDocument/2006/relationships/notesSlide" Target="../notesSlides/notesSlide10.xml"/><Relationship Id="rId16" Type="http://schemas.openxmlformats.org/officeDocument/2006/relationships/customXml" Target="../ink/ink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0.png"/><Relationship Id="rId11" Type="http://schemas.openxmlformats.org/officeDocument/2006/relationships/customXml" Target="../ink/ink4.xml"/><Relationship Id="rId5" Type="http://schemas.openxmlformats.org/officeDocument/2006/relationships/customXml" Target="../ink/ink1.xml"/><Relationship Id="rId15" Type="http://schemas.openxmlformats.org/officeDocument/2006/relationships/image" Target="../media/image230.png"/><Relationship Id="rId10" Type="http://schemas.openxmlformats.org/officeDocument/2006/relationships/image" Target="../media/image21.png"/><Relationship Id="rId4" Type="http://schemas.openxmlformats.org/officeDocument/2006/relationships/hyperlink" Target="mailto:sschiefelbein@republicservices.com.com" TargetMode="External"/><Relationship Id="rId9" Type="http://schemas.openxmlformats.org/officeDocument/2006/relationships/customXml" Target="../ink/ink3.xml"/><Relationship Id="rId14" Type="http://schemas.openxmlformats.org/officeDocument/2006/relationships/customXml" Target="../ink/ink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6Bwlii0m39M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35A5B4-B2FD-9E88-179E-9257F76A302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</a:t>
            </a:fld>
            <a:endParaRPr lang="en"/>
          </a:p>
        </p:txBody>
      </p:sp>
      <p:sp>
        <p:nvSpPr>
          <p:cNvPr id="5" name="Google Shape;88;p12">
            <a:extLst>
              <a:ext uri="{FF2B5EF4-FFF2-40B4-BE49-F238E27FC236}">
                <a16:creationId xmlns:a16="http://schemas.microsoft.com/office/drawing/2014/main" id="{A9F4BBFC-ADC5-FA48-F941-A4E562943C6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362" y="52040"/>
            <a:ext cx="9029275" cy="833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Raleway"/>
              <a:buNone/>
              <a:defRPr sz="4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Raleway"/>
              <a:buNone/>
              <a:defRPr sz="4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Raleway"/>
              <a:buNone/>
              <a:defRPr sz="4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Raleway"/>
              <a:buNone/>
              <a:defRPr sz="4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Raleway"/>
              <a:buNone/>
              <a:defRPr sz="4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Raleway"/>
              <a:buNone/>
              <a:defRPr sz="4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Raleway"/>
              <a:buNone/>
              <a:defRPr sz="4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Raleway"/>
              <a:buNone/>
              <a:defRPr sz="4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Raleway"/>
              <a:buNone/>
              <a:defRPr sz="4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ctr"/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Welcome to Republic Services</a:t>
            </a:r>
          </a:p>
          <a:p>
            <a:endParaRPr lang="en-US" sz="32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3218CC-92D0-9C4F-EFD8-D1A32C9E7580}"/>
              </a:ext>
            </a:extLst>
          </p:cNvPr>
          <p:cNvSpPr/>
          <p:nvPr/>
        </p:nvSpPr>
        <p:spPr>
          <a:xfrm>
            <a:off x="18079" y="1672123"/>
            <a:ext cx="908663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ptos Display" panose="020B0004020202020204" pitchFamily="34" charset="0"/>
              </a:rPr>
              <a:t>Sustainability In Action</a:t>
            </a:r>
          </a:p>
        </p:txBody>
      </p:sp>
      <p:sp>
        <p:nvSpPr>
          <p:cNvPr id="10" name="Google Shape;88;p12">
            <a:extLst>
              <a:ext uri="{FF2B5EF4-FFF2-40B4-BE49-F238E27FC236}">
                <a16:creationId xmlns:a16="http://schemas.microsoft.com/office/drawing/2014/main" id="{F955318B-A2E6-2498-A17E-3ABAC5C8F8A1}"/>
              </a:ext>
            </a:extLst>
          </p:cNvPr>
          <p:cNvSpPr txBox="1">
            <a:spLocks/>
          </p:cNvSpPr>
          <p:nvPr/>
        </p:nvSpPr>
        <p:spPr>
          <a:xfrm>
            <a:off x="57362" y="3097956"/>
            <a:ext cx="91440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ctr"/>
            <a:r>
              <a:rPr lang="en-US" sz="2800" b="1" dirty="0">
                <a:solidFill>
                  <a:schemeClr val="accent2"/>
                </a:solidFill>
                <a:latin typeface="Aptos Display" panose="020B0004020202020204" pitchFamily="34" charset="0"/>
              </a:rPr>
              <a:t>A Leader in Environmental Services and we are Dedicated to Creating a Cleaner, Safer, Healthier World for All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B9E9C62-31CB-CD65-E531-E311BA8693E5}"/>
              </a:ext>
            </a:extLst>
          </p:cNvPr>
          <p:cNvCxnSpPr>
            <a:cxnSpLocks/>
          </p:cNvCxnSpPr>
          <p:nvPr/>
        </p:nvCxnSpPr>
        <p:spPr>
          <a:xfrm>
            <a:off x="57362" y="2833691"/>
            <a:ext cx="2830611" cy="0"/>
          </a:xfrm>
          <a:prstGeom prst="line">
            <a:avLst/>
          </a:prstGeom>
          <a:ln w="349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35E246D-0A94-57E1-FDBE-B94C4C275BC3}"/>
              </a:ext>
            </a:extLst>
          </p:cNvPr>
          <p:cNvCxnSpPr>
            <a:cxnSpLocks/>
          </p:cNvCxnSpPr>
          <p:nvPr/>
        </p:nvCxnSpPr>
        <p:spPr>
          <a:xfrm flipV="1">
            <a:off x="2830611" y="2833691"/>
            <a:ext cx="3293327" cy="1331"/>
          </a:xfrm>
          <a:prstGeom prst="line">
            <a:avLst/>
          </a:prstGeom>
          <a:ln w="349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7CDA9A5-76AC-0691-BCF0-DA338A0B62CA}"/>
              </a:ext>
            </a:extLst>
          </p:cNvPr>
          <p:cNvCxnSpPr>
            <a:cxnSpLocks/>
          </p:cNvCxnSpPr>
          <p:nvPr/>
        </p:nvCxnSpPr>
        <p:spPr>
          <a:xfrm>
            <a:off x="6123938" y="2833691"/>
            <a:ext cx="3001284" cy="0"/>
          </a:xfrm>
          <a:prstGeom prst="line">
            <a:avLst/>
          </a:prstGeom>
          <a:ln w="349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Republic Services - Wikipedia">
            <a:extLst>
              <a:ext uri="{FF2B5EF4-FFF2-40B4-BE49-F238E27FC236}">
                <a16:creationId xmlns:a16="http://schemas.microsoft.com/office/drawing/2014/main" id="{20709BBE-2906-1C3D-DC44-CE525759B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044" y="4534685"/>
            <a:ext cx="1150275" cy="41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84739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D89690-A389-43D0-93BE-B0E56A9A781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959685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67AAE-46B1-CC8F-752B-7AB7BF6F2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1126" y="-67058"/>
            <a:ext cx="6919593" cy="857400"/>
          </a:xfrm>
        </p:spPr>
        <p:txBody>
          <a:bodyPr/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Plymouth Recycling Sort Results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3A0C29D-B613-5961-E8B7-2443F1E3FFF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BACDF0-764B-6AEA-90E5-172C73C44F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211" y="842421"/>
            <a:ext cx="2169237" cy="41476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8826503-2B6D-4FA9-C0BC-72F9709826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5448" y="996103"/>
            <a:ext cx="2799036" cy="19201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B5FBC29-734B-7C73-73BC-993534FFD9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4484" y="790342"/>
            <a:ext cx="2264487" cy="217978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05444E7-F8C1-B546-A37A-4EC813FEA4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9874" y="2666230"/>
            <a:ext cx="3610438" cy="217978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E79366E-709E-313F-DF3C-D757B3B72A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3668" y="2666229"/>
            <a:ext cx="2710688" cy="2179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6960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5"/>
          <p:cNvSpPr txBox="1">
            <a:spLocks noGrp="1"/>
          </p:cNvSpPr>
          <p:nvPr>
            <p:ph type="ctrTitle"/>
          </p:nvPr>
        </p:nvSpPr>
        <p:spPr>
          <a:xfrm>
            <a:off x="685675" y="1991850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>
                <a:solidFill>
                  <a:schemeClr val="accent2"/>
                </a:solidFill>
              </a:rPr>
              <a:t>4. Marketable</a:t>
            </a:r>
            <a:endParaRPr sz="7200" dirty="0">
              <a:solidFill>
                <a:schemeClr val="accent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/>
              <a:t>Where Does it Go?</a:t>
            </a:r>
            <a:endParaRPr sz="3200" dirty="0"/>
          </a:p>
        </p:txBody>
      </p:sp>
      <p:sp>
        <p:nvSpPr>
          <p:cNvPr id="113" name="Google Shape;113;p15"/>
          <p:cNvSpPr txBox="1">
            <a:spLocks noGrp="1"/>
          </p:cNvSpPr>
          <p:nvPr>
            <p:ph type="sldNum" idx="12"/>
          </p:nvPr>
        </p:nvSpPr>
        <p:spPr>
          <a:xfrm>
            <a:off x="-125" y="4830281"/>
            <a:ext cx="91440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 dirty="0"/>
          </a:p>
        </p:txBody>
      </p:sp>
      <p:pic>
        <p:nvPicPr>
          <p:cNvPr id="5" name="Picture 4" descr="Republic Services - Wikipedia">
            <a:extLst>
              <a:ext uri="{FF2B5EF4-FFF2-40B4-BE49-F238E27FC236}">
                <a16:creationId xmlns:a16="http://schemas.microsoft.com/office/drawing/2014/main" id="{F66DE91A-6860-4A5C-94FE-6F2D68088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6049" y="4660258"/>
            <a:ext cx="1007216" cy="364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59070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4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 dirty="0"/>
          </a:p>
        </p:txBody>
      </p:sp>
      <p:pic>
        <p:nvPicPr>
          <p:cNvPr id="2" name="Picture 1" descr="Republic Services - Wikipedia">
            <a:extLst>
              <a:ext uri="{FF2B5EF4-FFF2-40B4-BE49-F238E27FC236}">
                <a16:creationId xmlns:a16="http://schemas.microsoft.com/office/drawing/2014/main" id="{72CC29AF-8CFA-6EE8-2C4F-081608066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8946" y="4567046"/>
            <a:ext cx="1082173" cy="391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B8EE2F8-E8D2-1FEF-FED1-6DB153075E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746" y="774363"/>
            <a:ext cx="6836200" cy="37262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B6219AA-6F44-D9AA-0ACE-2E6E0C9C657D}"/>
              </a:ext>
            </a:extLst>
          </p:cNvPr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ptos Display" panose="020B0004020202020204" pitchFamily="34" charset="0"/>
              </a:rPr>
              <a:t>Products Made From Recyclables  </a:t>
            </a:r>
            <a:endParaRPr lang="en-US" sz="4000" dirty="0">
              <a:latin typeface="Aptos Display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7316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9" name="Google Shape;199;p24"/>
          <p:cNvGraphicFramePr/>
          <p:nvPr>
            <p:extLst>
              <p:ext uri="{D42A27DB-BD31-4B8C-83A1-F6EECF244321}">
                <p14:modId xmlns:p14="http://schemas.microsoft.com/office/powerpoint/2010/main" val="4105666728"/>
              </p:ext>
            </p:extLst>
          </p:nvPr>
        </p:nvGraphicFramePr>
        <p:xfrm>
          <a:off x="222094" y="697719"/>
          <a:ext cx="7391400" cy="3748062"/>
        </p:xfrm>
        <a:graphic>
          <a:graphicData uri="http://schemas.openxmlformats.org/drawingml/2006/table">
            <a:tbl>
              <a:tblPr>
                <a:noFill/>
                <a:tableStyleId>{F4C8645F-D2A1-46A6-A768-A50493BE5130}</a:tableStyleId>
              </a:tblPr>
              <a:tblGrid>
                <a:gridCol w="23005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70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63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993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Local Commodity End Markets</a:t>
                      </a:r>
                      <a:endParaRPr sz="1100" dirty="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68575" marB="68575" anchor="ctr">
                    <a:lnL w="76200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Local Market</a:t>
                      </a:r>
                      <a:endParaRPr sz="1100" dirty="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Recycled Into</a:t>
                      </a:r>
                      <a:endParaRPr sz="1100" dirty="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308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#2 HDPE</a:t>
                      </a:r>
                      <a:endParaRPr sz="1200" b="1" dirty="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68575" marB="68575" anchor="ctr">
                    <a:lnL w="76200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dirty="0">
                          <a:solidFill>
                            <a:schemeClr val="dk1"/>
                          </a:solidFill>
                          <a:latin typeface="Raleway"/>
                          <a:ea typeface="Lato"/>
                          <a:cs typeface="Lato"/>
                          <a:sym typeface="Lato"/>
                        </a:rPr>
                        <a:t>Bedford Worthington, MN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dirty="0">
                          <a:solidFill>
                            <a:schemeClr val="dk1"/>
                          </a:solidFill>
                          <a:latin typeface="Raleway"/>
                          <a:ea typeface="Lato"/>
                          <a:cs typeface="Lato"/>
                          <a:sym typeface="Lato"/>
                        </a:rPr>
                        <a:t>Avon Paynesville, MN</a:t>
                      </a:r>
                      <a:endParaRPr sz="1000" b="1" dirty="0">
                        <a:solidFill>
                          <a:schemeClr val="dk1"/>
                        </a:solidFill>
                        <a:latin typeface="Raleway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dirty="0">
                          <a:solidFill>
                            <a:schemeClr val="dk1"/>
                          </a:solidFill>
                          <a:latin typeface="Raleway"/>
                          <a:ea typeface="Lato"/>
                          <a:cs typeface="Lato"/>
                          <a:sym typeface="Lato"/>
                        </a:rPr>
                        <a:t>Plastic Lumber, Fresh</a:t>
                      </a:r>
                      <a:r>
                        <a:rPr lang="en-US" sz="1000" b="1" dirty="0">
                          <a:solidFill>
                            <a:schemeClr val="dk1"/>
                          </a:solidFill>
                          <a:latin typeface="Raleway"/>
                          <a:ea typeface="Lato"/>
                          <a:cs typeface="Lato"/>
                          <a:sym typeface="Lato"/>
                        </a:rPr>
                        <a:t>water and Saltwater Pilings, Boardwalk in New Jersey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dirty="0">
                          <a:solidFill>
                            <a:schemeClr val="dk1"/>
                          </a:solidFill>
                          <a:latin typeface="Raleway"/>
                          <a:ea typeface="Lato"/>
                          <a:cs typeface="Lato"/>
                          <a:sym typeface="Lato"/>
                        </a:rPr>
                        <a:t>Garage and Patio Floor Tiles and Lawn Edging which is sold through Menards</a:t>
                      </a:r>
                      <a:endParaRPr sz="1000" b="1" dirty="0">
                        <a:solidFill>
                          <a:schemeClr val="dk1"/>
                        </a:solidFill>
                        <a:latin typeface="Raleway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993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Card</a:t>
                      </a:r>
                      <a:r>
                        <a:rPr lang="en-US" sz="1200" b="1" dirty="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board</a:t>
                      </a:r>
                      <a:endParaRPr sz="1200" b="1" dirty="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68575" marB="68575" anchor="ctr">
                    <a:lnL w="76200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dirty="0">
                          <a:solidFill>
                            <a:schemeClr val="dk1"/>
                          </a:solidFill>
                          <a:latin typeface="Raleway"/>
                          <a:ea typeface="Lato"/>
                          <a:cs typeface="Lato"/>
                          <a:sym typeface="Lato"/>
                        </a:rPr>
                        <a:t>LDI Becker, MN</a:t>
                      </a:r>
                      <a:endParaRPr sz="1000" b="1" dirty="0">
                        <a:solidFill>
                          <a:schemeClr val="dk1"/>
                        </a:solidFill>
                        <a:latin typeface="Raleway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dirty="0">
                          <a:solidFill>
                            <a:schemeClr val="dk1"/>
                          </a:solidFill>
                          <a:latin typeface="Raleway"/>
                          <a:ea typeface="Lato"/>
                          <a:cs typeface="Lato"/>
                          <a:sym typeface="Lato"/>
                        </a:rPr>
                        <a:t>Brown (Kraft) paper</a:t>
                      </a:r>
                      <a:endParaRPr sz="1000" b="1" dirty="0">
                        <a:solidFill>
                          <a:schemeClr val="dk1"/>
                        </a:solidFill>
                        <a:latin typeface="Raleway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993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Cardboard and Mixed Paper</a:t>
                      </a:r>
                      <a:endParaRPr sz="1200" b="1" dirty="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68575" marB="68575" anchor="ctr">
                    <a:lnL w="76200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dirty="0">
                          <a:solidFill>
                            <a:schemeClr val="dk1"/>
                          </a:solidFill>
                          <a:latin typeface="Raleway"/>
                          <a:ea typeface="Lato"/>
                          <a:cs typeface="Lato"/>
                          <a:sym typeface="Lato"/>
                        </a:rPr>
                        <a:t>West Rock St. Paul, MN</a:t>
                      </a: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dirty="0">
                          <a:solidFill>
                            <a:schemeClr val="dk1"/>
                          </a:solidFill>
                          <a:latin typeface="Raleway"/>
                          <a:ea typeface="Lato"/>
                          <a:cs typeface="Lato"/>
                          <a:sym typeface="Lato"/>
                        </a:rPr>
                        <a:t>Liner </a:t>
                      </a:r>
                      <a:r>
                        <a:rPr lang="en-US" sz="1000" b="1" dirty="0">
                          <a:solidFill>
                            <a:schemeClr val="dk1"/>
                          </a:solidFill>
                          <a:latin typeface="Raleway"/>
                          <a:ea typeface="Lato"/>
                          <a:cs typeface="Lato"/>
                          <a:sym typeface="Lato"/>
                        </a:rPr>
                        <a:t>Board</a:t>
                      </a:r>
                      <a:endParaRPr sz="1000" b="1" dirty="0">
                        <a:solidFill>
                          <a:schemeClr val="dk1"/>
                        </a:solidFill>
                        <a:latin typeface="Raleway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993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Glass</a:t>
                      </a:r>
                      <a:endParaRPr sz="1200" b="1" dirty="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68575" marB="68575" anchor="ctr">
                    <a:lnL w="76200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dirty="0">
                          <a:solidFill>
                            <a:schemeClr val="dk1"/>
                          </a:solidFill>
                          <a:latin typeface="Raleway"/>
                          <a:ea typeface="Lato"/>
                          <a:cs typeface="Lato"/>
                          <a:sym typeface="Lato"/>
                        </a:rPr>
                        <a:t>Strategic St. Paul, MN</a:t>
                      </a:r>
                      <a:endParaRPr sz="1000" b="1" dirty="0">
                        <a:solidFill>
                          <a:schemeClr val="dk1"/>
                        </a:solidFill>
                        <a:latin typeface="Raleway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68575" marB="68575" anchor="ctr">
                    <a:lnL w="9525" cap="flat" cmpd="sng" algn="ctr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dirty="0">
                          <a:solidFill>
                            <a:schemeClr val="dk1"/>
                          </a:solidFill>
                          <a:latin typeface="Raleway"/>
                          <a:ea typeface="Lato"/>
                          <a:cs typeface="Lato"/>
                          <a:sym typeface="Lato"/>
                        </a:rPr>
                        <a:t>Glass Bottles and Food Containers </a:t>
                      </a:r>
                      <a:endParaRPr sz="1000" b="1" dirty="0">
                        <a:solidFill>
                          <a:schemeClr val="dk1"/>
                        </a:solidFill>
                        <a:latin typeface="Raleway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68575" marB="68575" anchor="ctr">
                    <a:lnL w="9525" cap="flat" cmpd="sng" algn="ctr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8919230"/>
                  </a:ext>
                </a:extLst>
              </a:tr>
              <a:tr h="61678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Steel Cans</a:t>
                      </a:r>
                      <a:endParaRPr sz="1200" b="1" dirty="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68575" marB="68575" anchor="ctr">
                    <a:lnL w="76200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dirty="0">
                          <a:solidFill>
                            <a:schemeClr val="dk1"/>
                          </a:solidFill>
                          <a:latin typeface="Raleway"/>
                          <a:ea typeface="Lato"/>
                          <a:cs typeface="Lato"/>
                          <a:sym typeface="Lato"/>
                        </a:rPr>
                        <a:t>AMG St. Paul, MN</a:t>
                      </a:r>
                      <a:endParaRPr sz="1000" b="1" dirty="0">
                        <a:solidFill>
                          <a:schemeClr val="dk1"/>
                        </a:solidFill>
                        <a:latin typeface="Raleway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68575" marB="68575" anchor="ctr">
                    <a:lnL w="9525" cap="flat" cmpd="sng" algn="ctr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dirty="0">
                          <a:solidFill>
                            <a:schemeClr val="dk1"/>
                          </a:solidFill>
                          <a:latin typeface="Raleway"/>
                          <a:ea typeface="Lato"/>
                          <a:cs typeface="Lato"/>
                          <a:sym typeface="Lato"/>
                        </a:rPr>
                        <a:t>Turned into steel much of which was used on the new 35W bridge after the collapse </a:t>
                      </a:r>
                      <a:endParaRPr sz="1000" b="1" dirty="0">
                        <a:solidFill>
                          <a:schemeClr val="dk1"/>
                        </a:solidFill>
                        <a:latin typeface="Raleway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68575" marB="68575" anchor="ctr">
                    <a:lnL w="9525" cap="flat" cmpd="sng" algn="ctr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7910231"/>
                  </a:ext>
                </a:extLst>
              </a:tr>
            </a:tbl>
          </a:graphicData>
        </a:graphic>
      </p:graphicFrame>
      <p:sp>
        <p:nvSpPr>
          <p:cNvPr id="200" name="Google Shape;200;p24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 dirty="0"/>
          </a:p>
        </p:txBody>
      </p:sp>
      <p:pic>
        <p:nvPicPr>
          <p:cNvPr id="2" name="Picture 1" descr="Republic Services - Wikipedia">
            <a:extLst>
              <a:ext uri="{FF2B5EF4-FFF2-40B4-BE49-F238E27FC236}">
                <a16:creationId xmlns:a16="http://schemas.microsoft.com/office/drawing/2014/main" id="{EFA5CD96-B4F0-2115-9247-F361DFDC00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7366" y="4526799"/>
            <a:ext cx="940924" cy="34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7A21B8F-B51A-4544-6F9E-8B1FDF4BCB76}"/>
              </a:ext>
            </a:extLst>
          </p:cNvPr>
          <p:cNvSpPr txBox="1"/>
          <p:nvPr/>
        </p:nvSpPr>
        <p:spPr>
          <a:xfrm>
            <a:off x="0" y="-26082"/>
            <a:ext cx="9144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ptos Display" panose="020B0004020202020204" pitchFamily="34" charset="0"/>
              </a:rPr>
              <a:t>Local End Markets  </a:t>
            </a:r>
            <a:endParaRPr lang="en-US" sz="4000" dirty="0">
              <a:latin typeface="Aptos Display" panose="020B00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FE24D-24C6-B7F3-7EC6-0476AD1DD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What’s the next innovation?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14A440-E19A-3296-4197-770F379CE1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Polymer Center Video </a:t>
            </a:r>
            <a:r>
              <a:rPr lang="en-US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https://www.youtube.com/watch?v=qPlgCrK8gZs</a:t>
            </a:r>
            <a:endParaRPr lang="en-US" u="sng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4ADE0C-FC85-A7AC-3D1C-0D0C9F884D8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41547654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5"/>
          <p:cNvSpPr txBox="1">
            <a:spLocks noGrp="1"/>
          </p:cNvSpPr>
          <p:nvPr>
            <p:ph type="ctrTitle"/>
          </p:nvPr>
        </p:nvSpPr>
        <p:spPr>
          <a:xfrm>
            <a:off x="1873405" y="920881"/>
            <a:ext cx="6547978" cy="136140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l"/>
            <a:r>
              <a:rPr lang="en" sz="7200" dirty="0">
                <a:solidFill>
                  <a:schemeClr val="accent2"/>
                </a:solidFill>
              </a:rPr>
              <a:t>Thank </a:t>
            </a:r>
            <a:r>
              <a:rPr lang="en-US" sz="7200" dirty="0">
                <a:solidFill>
                  <a:schemeClr val="accent2"/>
                </a:solidFill>
              </a:rPr>
              <a:t>you</a:t>
            </a:r>
            <a:r>
              <a:rPr lang="en" sz="7200" dirty="0">
                <a:solidFill>
                  <a:schemeClr val="accent2"/>
                </a:solidFill>
              </a:rPr>
              <a:t>!</a:t>
            </a:r>
            <a:br>
              <a:rPr lang="en" sz="7200" dirty="0">
                <a:solidFill>
                  <a:schemeClr val="accent2"/>
                </a:solidFill>
              </a:rPr>
            </a:br>
            <a:r>
              <a:rPr lang="en-US" b="1" dirty="0"/>
              <a:t>Any questions?</a:t>
            </a:r>
          </a:p>
        </p:txBody>
      </p:sp>
      <p:sp>
        <p:nvSpPr>
          <p:cNvPr id="113" name="Google Shape;113;p15"/>
          <p:cNvSpPr txBox="1">
            <a:spLocks noGrp="1"/>
          </p:cNvSpPr>
          <p:nvPr>
            <p:ph type="sldNum" idx="12"/>
          </p:nvPr>
        </p:nvSpPr>
        <p:spPr>
          <a:xfrm>
            <a:off x="-125" y="4794043"/>
            <a:ext cx="91440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16</a:t>
            </a:fld>
            <a:endParaRPr dirty="0"/>
          </a:p>
        </p:txBody>
      </p:sp>
      <p:pic>
        <p:nvPicPr>
          <p:cNvPr id="5" name="Picture 4" descr="Republic Services - Wikipedia">
            <a:extLst>
              <a:ext uri="{FF2B5EF4-FFF2-40B4-BE49-F238E27FC236}">
                <a16:creationId xmlns:a16="http://schemas.microsoft.com/office/drawing/2014/main" id="{F66DE91A-6860-4A5C-94FE-6F2D68088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582" y="4326374"/>
            <a:ext cx="1687606" cy="610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Google Shape;111;p15">
            <a:extLst>
              <a:ext uri="{FF2B5EF4-FFF2-40B4-BE49-F238E27FC236}">
                <a16:creationId xmlns:a16="http://schemas.microsoft.com/office/drawing/2014/main" id="{C779DEBA-0113-B1D6-43E9-794CE0F21C93}"/>
              </a:ext>
            </a:extLst>
          </p:cNvPr>
          <p:cNvSpPr txBox="1">
            <a:spLocks/>
          </p:cNvSpPr>
          <p:nvPr/>
        </p:nvSpPr>
        <p:spPr>
          <a:xfrm>
            <a:off x="0" y="3494050"/>
            <a:ext cx="3880623" cy="1299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48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l"/>
            <a:endParaRPr lang="en-US" sz="1400" b="1" dirty="0">
              <a:solidFill>
                <a:schemeClr val="accent5"/>
              </a:solidFill>
            </a:endParaRPr>
          </a:p>
          <a:p>
            <a:pPr algn="l"/>
            <a:endParaRPr lang="en-US" sz="1400" b="1" dirty="0">
              <a:solidFill>
                <a:schemeClr val="accent5"/>
              </a:solidFill>
            </a:endParaRPr>
          </a:p>
          <a:p>
            <a:pPr algn="l"/>
            <a:r>
              <a:rPr lang="en-US" sz="1400" b="1" dirty="0">
                <a:solidFill>
                  <a:schemeClr val="accent5"/>
                </a:solidFill>
              </a:rPr>
              <a:t> </a:t>
            </a:r>
          </a:p>
          <a:p>
            <a:pPr algn="l"/>
            <a:endParaRPr lang="en-US" sz="1400" b="1" dirty="0">
              <a:solidFill>
                <a:schemeClr val="accent5"/>
              </a:solidFill>
            </a:endParaRPr>
          </a:p>
          <a:p>
            <a:pPr algn="l"/>
            <a:endParaRPr lang="en-US" sz="1400" b="1" dirty="0">
              <a:solidFill>
                <a:schemeClr val="accent5"/>
              </a:solidFill>
            </a:endParaRPr>
          </a:p>
          <a:p>
            <a:pPr algn="l"/>
            <a:r>
              <a:rPr lang="en-US" sz="1400" b="1" dirty="0">
                <a:solidFill>
                  <a:schemeClr val="accent5"/>
                </a:solidFill>
              </a:rPr>
              <a:t>                                                                                                                                                        </a:t>
            </a:r>
            <a:r>
              <a:rPr lang="en-US" sz="14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Steve Schiefelbein</a:t>
            </a:r>
          </a:p>
          <a:p>
            <a:pPr algn="l"/>
            <a:r>
              <a:rPr lang="en-US" sz="14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612-819-9736</a:t>
            </a:r>
          </a:p>
          <a:p>
            <a:pPr algn="l"/>
            <a:r>
              <a:rPr lang="en-US" sz="14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sschiefelbein@republicservices.com</a:t>
            </a:r>
            <a:r>
              <a:rPr lang="en-US" sz="1400" b="1" dirty="0">
                <a:solidFill>
                  <a:srgbClr val="2185C5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.com</a:t>
            </a:r>
            <a:endParaRPr lang="en-US" sz="1400" b="1" dirty="0">
              <a:solidFill>
                <a:schemeClr val="accent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b="1" dirty="0"/>
              <a:t> questions?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0452698-47F8-37A9-68D4-B7175088E42F}"/>
                  </a:ext>
                </a:extLst>
              </p14:cNvPr>
              <p14:cNvContentPartPr/>
              <p14:nvPr/>
            </p14:nvContentPartPr>
            <p14:xfrm>
              <a:off x="483003" y="3835979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0452698-47F8-37A9-68D4-B7175088E42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76883" y="3829859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18D7E06-D658-1A5B-C1B9-206019E0682A}"/>
                  </a:ext>
                </a:extLst>
              </p14:cNvPr>
              <p14:cNvContentPartPr/>
              <p14:nvPr/>
            </p14:nvContentPartPr>
            <p14:xfrm>
              <a:off x="3278043" y="4221179"/>
              <a:ext cx="360" cy="14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18D7E06-D658-1A5B-C1B9-206019E0682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71923" y="4215059"/>
                <a:ext cx="12600" cy="1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264F829-A283-81F4-9E03-1FEB5E9CBC9A}"/>
                  </a:ext>
                </a:extLst>
              </p14:cNvPr>
              <p14:cNvContentPartPr/>
              <p14:nvPr/>
            </p14:nvContentPartPr>
            <p14:xfrm>
              <a:off x="2293083" y="3941459"/>
              <a:ext cx="48600" cy="64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264F829-A283-81F4-9E03-1FEB5E9CBC9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286963" y="3935339"/>
                <a:ext cx="60840" cy="1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FC0F3E4-2579-AF58-8667-7F4E7DB6A0AB}"/>
                  </a:ext>
                </a:extLst>
              </p14:cNvPr>
              <p14:cNvContentPartPr/>
              <p14:nvPr/>
            </p14:nvContentPartPr>
            <p14:xfrm>
              <a:off x="801603" y="3784139"/>
              <a:ext cx="1800" cy="32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FC0F3E4-2579-AF58-8667-7F4E7DB6A0A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95483" y="3778019"/>
                <a:ext cx="14040" cy="1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5A13F84C-B0D9-F055-6EBC-1E9170F5546E}"/>
                  </a:ext>
                </a:extLst>
              </p14:cNvPr>
              <p14:cNvContentPartPr/>
              <p14:nvPr/>
            </p14:nvContentPartPr>
            <p14:xfrm>
              <a:off x="148203" y="3709259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5A13F84C-B0D9-F055-6EBC-1E9170F5546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2083" y="3703139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9BCB6CAE-2AA6-873F-C150-F16772E340F3}"/>
                  </a:ext>
                </a:extLst>
              </p14:cNvPr>
              <p14:cNvContentPartPr/>
              <p14:nvPr/>
            </p14:nvContentPartPr>
            <p14:xfrm>
              <a:off x="1114803" y="3929579"/>
              <a:ext cx="1800" cy="32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9BCB6CAE-2AA6-873F-C150-F16772E340F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108683" y="3923459"/>
                <a:ext cx="14040" cy="1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A0420796-C931-4B11-FF20-AB3AA7F4B973}"/>
                  </a:ext>
                </a:extLst>
              </p14:cNvPr>
              <p14:cNvContentPartPr/>
              <p14:nvPr/>
            </p14:nvContentPartPr>
            <p14:xfrm>
              <a:off x="1977003" y="4266899"/>
              <a:ext cx="360" cy="136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A0420796-C931-4B11-FF20-AB3AA7F4B97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970883" y="4260779"/>
                <a:ext cx="12600" cy="25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27126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F55A03-2EA5-2735-D2DF-E2C122E6703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  <p:pic>
        <p:nvPicPr>
          <p:cNvPr id="6" name="Picture 5" descr="A person and child in a toy truck&#10;&#10;Description automatically generated">
            <a:extLst>
              <a:ext uri="{FF2B5EF4-FFF2-40B4-BE49-F238E27FC236}">
                <a16:creationId xmlns:a16="http://schemas.microsoft.com/office/drawing/2014/main" id="{1E15A2D3-3A28-BC2F-F360-65A7377575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9152" y="1412029"/>
            <a:ext cx="2160124" cy="2804797"/>
          </a:xfrm>
          <a:prstGeom prst="rect">
            <a:avLst/>
          </a:prstGeom>
        </p:spPr>
      </p:pic>
      <p:pic>
        <p:nvPicPr>
          <p:cNvPr id="7" name="Picture 6" descr="Republic Services - Wikipedia">
            <a:extLst>
              <a:ext uri="{FF2B5EF4-FFF2-40B4-BE49-F238E27FC236}">
                <a16:creationId xmlns:a16="http://schemas.microsoft.com/office/drawing/2014/main" id="{ABD52324-1111-C4E9-048D-775EAF729A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5472" y="4509871"/>
            <a:ext cx="1090620" cy="394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4E73DAF-28CE-D5BB-0664-B6E2D8ADD9AC}"/>
              </a:ext>
            </a:extLst>
          </p:cNvPr>
          <p:cNvSpPr/>
          <p:nvPr/>
        </p:nvSpPr>
        <p:spPr>
          <a:xfrm>
            <a:off x="0" y="21192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ptos Display" panose="020B0004020202020204" pitchFamily="34" charset="0"/>
              </a:rPr>
              <a:t>Statewide Recycling Statistics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0C653A0-FAC2-E595-8CF9-234AE5473F9A}"/>
              </a:ext>
            </a:extLst>
          </p:cNvPr>
          <p:cNvSpPr txBox="1">
            <a:spLocks/>
          </p:cNvSpPr>
          <p:nvPr/>
        </p:nvSpPr>
        <p:spPr>
          <a:xfrm>
            <a:off x="-2814" y="1323279"/>
            <a:ext cx="7174655" cy="289354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609585" lvl="0" indent="-457189" algn="l" defTabSz="9144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 panose="020B0604020202020204" pitchFamily="34" charset="0"/>
              <a:buChar char="▷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1219170" lvl="1" indent="-507987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○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828754" lvl="2" indent="-507987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■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2438339" lvl="3" indent="-507987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●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3047924" lvl="4" indent="-507987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○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3657509" lvl="5" indent="-507987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■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4267093" lvl="6" indent="-507987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●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4876678" lvl="7" indent="-507987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○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5486263" lvl="8" indent="-507987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■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sz="4800" b="1" dirty="0">
                <a:latin typeface="Aptos Display" panose="020B0004020202020204" pitchFamily="34" charset="0"/>
              </a:rPr>
              <a:t>MN 2030 Goal:  </a:t>
            </a:r>
            <a:r>
              <a:rPr lang="en-US" sz="4800" b="1" dirty="0">
                <a:solidFill>
                  <a:schemeClr val="accent1"/>
                </a:solidFill>
                <a:latin typeface="Aptos Display" panose="020B0004020202020204" pitchFamily="34" charset="0"/>
              </a:rPr>
              <a:t>75%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latin typeface="Aptos Display" panose="020B0004020202020204" pitchFamily="34" charset="0"/>
              </a:rPr>
              <a:t>MN Traditional Recycling Rate </a:t>
            </a:r>
            <a:r>
              <a:rPr lang="en-US" sz="2400" dirty="0">
                <a:solidFill>
                  <a:schemeClr val="accent1"/>
                </a:solidFill>
                <a:latin typeface="Aptos Display" panose="020B0004020202020204" pitchFamily="34" charset="0"/>
              </a:rPr>
              <a:t>28.9% (2021)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latin typeface="Aptos Display" panose="020B0004020202020204" pitchFamily="34" charset="0"/>
              </a:rPr>
              <a:t>MN Organic Recycling Rate </a:t>
            </a:r>
            <a:r>
              <a:rPr lang="en-US" sz="2400" dirty="0">
                <a:solidFill>
                  <a:schemeClr val="accent1"/>
                </a:solidFill>
                <a:latin typeface="Aptos Display" panose="020B0004020202020204" pitchFamily="34" charset="0"/>
              </a:rPr>
              <a:t>16.6% (2021)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latin typeface="Aptos Display" panose="020B0004020202020204" pitchFamily="34" charset="0"/>
              </a:rPr>
              <a:t>MN Combined </a:t>
            </a:r>
            <a:r>
              <a:rPr lang="en-US" sz="2400" dirty="0">
                <a:solidFill>
                  <a:schemeClr val="accent1"/>
                </a:solidFill>
                <a:latin typeface="Aptos Display" panose="020B0004020202020204" pitchFamily="34" charset="0"/>
              </a:rPr>
              <a:t>45.5%</a:t>
            </a:r>
            <a:r>
              <a:rPr lang="en-US" sz="2400" dirty="0">
                <a:latin typeface="Aptos Display" panose="020B0004020202020204" pitchFamily="34" charset="0"/>
              </a:rPr>
              <a:t> / US Combined 33%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241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A9BEE-7615-D1C2-E37E-6E3842D49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00" y="358388"/>
            <a:ext cx="7816748" cy="857400"/>
          </a:xfrm>
        </p:spPr>
        <p:txBody>
          <a:bodyPr/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How does recycling work in Plymouth?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6D6078-7409-36B5-1DAF-34EDAC7E38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Republic is contracted to provide recycling collection to 25,800 residential dwellings </a:t>
            </a:r>
          </a:p>
          <a:p>
            <a:r>
              <a:rPr lang="en-US" dirty="0"/>
              <a:t>Every-other week collection of recycling</a:t>
            </a:r>
          </a:p>
          <a:p>
            <a:r>
              <a:rPr lang="en-US" dirty="0"/>
              <a:t>Weekly collection of organics for 3,700 homes (14+%) that have elected to participate.</a:t>
            </a:r>
          </a:p>
          <a:p>
            <a:r>
              <a:rPr lang="en-US" dirty="0"/>
              <a:t>5359 tons of recycling in 2023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27F513-B4BA-F8CC-A0AC-DBD71B1AD39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459468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DE34A7C-0878-43C7-B571-216B07F5D13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pic>
        <p:nvPicPr>
          <p:cNvPr id="8" name="Picture 7" descr="Republic Services - Wikipedia">
            <a:extLst>
              <a:ext uri="{FF2B5EF4-FFF2-40B4-BE49-F238E27FC236}">
                <a16:creationId xmlns:a16="http://schemas.microsoft.com/office/drawing/2014/main" id="{1F913D54-8D3F-4966-8D95-44A831B059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8155" y="4555910"/>
            <a:ext cx="1111909" cy="402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oogle Shape;942;p38">
            <a:extLst>
              <a:ext uri="{FF2B5EF4-FFF2-40B4-BE49-F238E27FC236}">
                <a16:creationId xmlns:a16="http://schemas.microsoft.com/office/drawing/2014/main" id="{619BE889-5354-4843-91DA-0C3CDD8A3D3E}"/>
              </a:ext>
            </a:extLst>
          </p:cNvPr>
          <p:cNvGrpSpPr/>
          <p:nvPr/>
        </p:nvGrpSpPr>
        <p:grpSpPr>
          <a:xfrm>
            <a:off x="2759674" y="1092879"/>
            <a:ext cx="3145297" cy="3233495"/>
            <a:chOff x="1147762" y="1131887"/>
            <a:chExt cx="5137150" cy="4619626"/>
          </a:xfrm>
        </p:grpSpPr>
        <p:sp>
          <p:nvSpPr>
            <p:cNvPr id="10" name="Google Shape;943;p38">
              <a:extLst>
                <a:ext uri="{FF2B5EF4-FFF2-40B4-BE49-F238E27FC236}">
                  <a16:creationId xmlns:a16="http://schemas.microsoft.com/office/drawing/2014/main" id="{7A92E587-7650-458D-B7DE-3E5367444C33}"/>
                </a:ext>
              </a:extLst>
            </p:cNvPr>
            <p:cNvSpPr/>
            <p:nvPr/>
          </p:nvSpPr>
          <p:spPr>
            <a:xfrm>
              <a:off x="1147762" y="2425700"/>
              <a:ext cx="2505075" cy="3325813"/>
            </a:xfrm>
            <a:custGeom>
              <a:avLst/>
              <a:gdLst/>
              <a:ahLst/>
              <a:cxnLst/>
              <a:rect l="l" t="t" r="r" b="b"/>
              <a:pathLst>
                <a:path w="566" h="751" extrusionOk="0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944;p38">
              <a:extLst>
                <a:ext uri="{FF2B5EF4-FFF2-40B4-BE49-F238E27FC236}">
                  <a16:creationId xmlns:a16="http://schemas.microsoft.com/office/drawing/2014/main" id="{C5EC4CC6-AA08-4683-803C-9511532E28BA}"/>
                </a:ext>
              </a:extLst>
            </p:cNvPr>
            <p:cNvSpPr/>
            <p:nvPr/>
          </p:nvSpPr>
          <p:spPr>
            <a:xfrm>
              <a:off x="2617787" y="3519487"/>
              <a:ext cx="3667125" cy="2232024"/>
            </a:xfrm>
            <a:custGeom>
              <a:avLst/>
              <a:gdLst/>
              <a:ahLst/>
              <a:cxnLst/>
              <a:rect l="l" t="t" r="r" b="b"/>
              <a:pathLst>
                <a:path w="829" h="504" extrusionOk="0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945;p38">
              <a:extLst>
                <a:ext uri="{FF2B5EF4-FFF2-40B4-BE49-F238E27FC236}">
                  <a16:creationId xmlns:a16="http://schemas.microsoft.com/office/drawing/2014/main" id="{5E60F4BF-8E7E-4721-B0C6-1C02AFE9AD10}"/>
                </a:ext>
              </a:extLst>
            </p:cNvPr>
            <p:cNvSpPr/>
            <p:nvPr/>
          </p:nvSpPr>
          <p:spPr>
            <a:xfrm>
              <a:off x="2449512" y="1131887"/>
              <a:ext cx="3167062" cy="3259137"/>
            </a:xfrm>
            <a:custGeom>
              <a:avLst/>
              <a:gdLst/>
              <a:ahLst/>
              <a:cxnLst/>
              <a:rect l="l" t="t" r="r" b="b"/>
              <a:pathLst>
                <a:path w="716" h="736" extrusionOk="0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bg1"/>
              </a:solidFill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B2FEEED4-8CF6-4361-ADA4-69D27C2CEDD3}"/>
              </a:ext>
            </a:extLst>
          </p:cNvPr>
          <p:cNvSpPr txBox="1"/>
          <p:nvPr/>
        </p:nvSpPr>
        <p:spPr>
          <a:xfrm rot="12298177">
            <a:off x="3295726" y="2206342"/>
            <a:ext cx="461665" cy="1466629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Raleway"/>
              </a:rPr>
              <a:t>Marketable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E9EBADB-3C3C-4DED-9FBB-5067D013F1D4}"/>
              </a:ext>
            </a:extLst>
          </p:cNvPr>
          <p:cNvSpPr txBox="1"/>
          <p:nvPr/>
        </p:nvSpPr>
        <p:spPr>
          <a:xfrm rot="19948078">
            <a:off x="4566761" y="1659240"/>
            <a:ext cx="461665" cy="1236624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Raleway"/>
              </a:rPr>
              <a:t>Desirable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BED8378-206B-4E06-BE70-D30328DA5C7B}"/>
              </a:ext>
            </a:extLst>
          </p:cNvPr>
          <p:cNvSpPr txBox="1"/>
          <p:nvPr/>
        </p:nvSpPr>
        <p:spPr>
          <a:xfrm>
            <a:off x="4161742" y="3667304"/>
            <a:ext cx="1533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Raleway"/>
              </a:rPr>
              <a:t>Capturable</a:t>
            </a:r>
            <a:r>
              <a:rPr lang="en-US" dirty="0"/>
              <a:t> 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5E3E0CB-7BE6-45FB-91A9-A65A1B8ED41F}"/>
              </a:ext>
            </a:extLst>
          </p:cNvPr>
          <p:cNvCxnSpPr>
            <a:cxnSpLocks/>
          </p:cNvCxnSpPr>
          <p:nvPr/>
        </p:nvCxnSpPr>
        <p:spPr>
          <a:xfrm flipH="1">
            <a:off x="5160995" y="1817880"/>
            <a:ext cx="914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3153088-241E-4488-9F0B-0DF6162F5313}"/>
              </a:ext>
            </a:extLst>
          </p:cNvPr>
          <p:cNvCxnSpPr>
            <a:cxnSpLocks/>
          </p:cNvCxnSpPr>
          <p:nvPr/>
        </p:nvCxnSpPr>
        <p:spPr>
          <a:xfrm flipH="1">
            <a:off x="5633864" y="2826434"/>
            <a:ext cx="55360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F44870F-E5BC-43F5-A1EB-41EE4C4E2323}"/>
              </a:ext>
            </a:extLst>
          </p:cNvPr>
          <p:cNvCxnSpPr>
            <a:cxnSpLocks/>
          </p:cNvCxnSpPr>
          <p:nvPr/>
        </p:nvCxnSpPr>
        <p:spPr>
          <a:xfrm>
            <a:off x="2155040" y="2826434"/>
            <a:ext cx="914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BA2A7068-1749-4097-9535-9B3CB5B04451}"/>
              </a:ext>
            </a:extLst>
          </p:cNvPr>
          <p:cNvSpPr txBox="1"/>
          <p:nvPr/>
        </p:nvSpPr>
        <p:spPr>
          <a:xfrm>
            <a:off x="6142002" y="1187556"/>
            <a:ext cx="2127077" cy="9541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Lato"/>
              </a:rPr>
              <a:t>Sourcing Clean and Dry Acceptable Recyclables which meet our End Markets Quality Specs.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75D8E6F-5EB9-41A3-B25A-007F47ECC152}"/>
              </a:ext>
            </a:extLst>
          </p:cNvPr>
          <p:cNvSpPr txBox="1"/>
          <p:nvPr/>
        </p:nvSpPr>
        <p:spPr>
          <a:xfrm>
            <a:off x="6292787" y="2649093"/>
            <a:ext cx="2179168" cy="160043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Lato"/>
              </a:rPr>
              <a:t>Materials that Generate Large Amounts of Volume that Can Be Identified, Captured and Sorted by the Technology in our Facility.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801A14B-AC40-449F-8082-79DB4FCE83C7}"/>
              </a:ext>
            </a:extLst>
          </p:cNvPr>
          <p:cNvSpPr txBox="1"/>
          <p:nvPr/>
        </p:nvSpPr>
        <p:spPr>
          <a:xfrm>
            <a:off x="53363" y="2349380"/>
            <a:ext cx="2055798" cy="1169551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3"/>
                </a:solidFill>
                <a:latin typeface="Lato"/>
              </a:rPr>
              <a:t>Having Numerous Sustainable End Markets For Said Commodity that Have a Financial Value.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245F18-9E4B-4D68-BBD3-36473E0B7674}"/>
              </a:ext>
            </a:extLst>
          </p:cNvPr>
          <p:cNvSpPr txBox="1"/>
          <p:nvPr/>
        </p:nvSpPr>
        <p:spPr>
          <a:xfrm>
            <a:off x="24707" y="2041603"/>
            <a:ext cx="21131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3"/>
                </a:solidFill>
                <a:latin typeface="Lato"/>
              </a:rPr>
              <a:t>End Market Customers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0EDCF2B-FF1D-430C-A1D2-75939FAF0DFB}"/>
              </a:ext>
            </a:extLst>
          </p:cNvPr>
          <p:cNvSpPr txBox="1"/>
          <p:nvPr/>
        </p:nvSpPr>
        <p:spPr>
          <a:xfrm>
            <a:off x="6144600" y="956824"/>
            <a:ext cx="20578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Lato"/>
              </a:rPr>
              <a:t>Residents/Businesses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DD7144-9C47-4E32-AF53-6986DC8A8DD2}"/>
              </a:ext>
            </a:extLst>
          </p:cNvPr>
          <p:cNvSpPr txBox="1"/>
          <p:nvPr/>
        </p:nvSpPr>
        <p:spPr>
          <a:xfrm flipH="1">
            <a:off x="6581473" y="2381859"/>
            <a:ext cx="16876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  <a:latin typeface="Lato"/>
              </a:rPr>
              <a:t>Recycling Facility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27EA0DA-A943-CB19-2394-7034F4F0BB3A}"/>
              </a:ext>
            </a:extLst>
          </p:cNvPr>
          <p:cNvSpPr/>
          <p:nvPr/>
        </p:nvSpPr>
        <p:spPr>
          <a:xfrm>
            <a:off x="0" y="21192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ptos Display" panose="020B0004020202020204" pitchFamily="34" charset="0"/>
              </a:rPr>
              <a:t>Keys To A Successful Program</a:t>
            </a:r>
          </a:p>
        </p:txBody>
      </p:sp>
    </p:spTree>
    <p:extLst>
      <p:ext uri="{BB962C8B-B14F-4D97-AF65-F5344CB8AC3E}">
        <p14:creationId xmlns:p14="http://schemas.microsoft.com/office/powerpoint/2010/main" val="1575404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2FEBE0-597E-A5A0-842A-66D76359AA0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42E380-46BB-A759-F0B6-10598C62ABB2}"/>
              </a:ext>
            </a:extLst>
          </p:cNvPr>
          <p:cNvSpPr txBox="1"/>
          <p:nvPr/>
        </p:nvSpPr>
        <p:spPr>
          <a:xfrm>
            <a:off x="25684" y="533890"/>
            <a:ext cx="914400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  <a:latin typeface="Aptos Display" panose="020B0004020202020204" pitchFamily="34" charset="0"/>
              </a:rPr>
              <a:t>Please do not bag your recyclables! Place each item in the cart individually! </a:t>
            </a:r>
          </a:p>
        </p:txBody>
      </p:sp>
      <p:pic>
        <p:nvPicPr>
          <p:cNvPr id="1026" name="Picture 2" descr="Infographic: clean, empty and dry mixed recyclables before disposing">
            <a:extLst>
              <a:ext uri="{FF2B5EF4-FFF2-40B4-BE49-F238E27FC236}">
                <a16:creationId xmlns:a16="http://schemas.microsoft.com/office/drawing/2014/main" id="{E6CC8DE3-0ED8-FE57-6351-3D548656B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527" y="929767"/>
            <a:ext cx="1402083" cy="66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9B40684-6B6B-15AF-42D7-C96C34661A30}"/>
              </a:ext>
            </a:extLst>
          </p:cNvPr>
          <p:cNvSpPr txBox="1"/>
          <p:nvPr/>
        </p:nvSpPr>
        <p:spPr>
          <a:xfrm>
            <a:off x="3501124" y="953234"/>
            <a:ext cx="1714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ptos Display" panose="020B0004020202020204" pitchFamily="34" charset="0"/>
              </a:rPr>
              <a:t>Please make sure your recyclables are </a:t>
            </a:r>
            <a:r>
              <a:rPr lang="en-US" sz="1000" dirty="0">
                <a:solidFill>
                  <a:schemeClr val="bg2"/>
                </a:solidFill>
                <a:latin typeface="Aptos Display" panose="020B0004020202020204" pitchFamily="34" charset="0"/>
              </a:rPr>
              <a:t>empty, clean and dry </a:t>
            </a:r>
            <a:r>
              <a:rPr lang="en-US" sz="1000" dirty="0">
                <a:solidFill>
                  <a:schemeClr val="tx2">
                    <a:lumMod val="10000"/>
                  </a:schemeClr>
                </a:solidFill>
                <a:latin typeface="Aptos Display" panose="020B0004020202020204" pitchFamily="34" charset="0"/>
              </a:rPr>
              <a:t>before placing in your recycling cart.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3F1398-BA1E-8D80-C397-07323DD5C24A}"/>
              </a:ext>
            </a:extLst>
          </p:cNvPr>
          <p:cNvSpPr txBox="1"/>
          <p:nvPr/>
        </p:nvSpPr>
        <p:spPr>
          <a:xfrm>
            <a:off x="73748" y="1017685"/>
            <a:ext cx="12721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>
                <a:solidFill>
                  <a:srgbClr val="0070C0"/>
                </a:solidFill>
                <a:latin typeface="Aptos Display" panose="020B0004020202020204" pitchFamily="34" charset="0"/>
              </a:rPr>
              <a:t>We Recycle!</a:t>
            </a:r>
          </a:p>
        </p:txBody>
      </p:sp>
      <p:pic>
        <p:nvPicPr>
          <p:cNvPr id="1030" name="Picture 6" descr="What Can I Recycle? | Fayetteville, AR ...">
            <a:extLst>
              <a:ext uri="{FF2B5EF4-FFF2-40B4-BE49-F238E27FC236}">
                <a16:creationId xmlns:a16="http://schemas.microsoft.com/office/drawing/2014/main" id="{C8B92061-BBF6-D27D-30E2-C05C7438CA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5" y="1570831"/>
            <a:ext cx="786285" cy="93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ool Whip Original Frozen Whipped Topping - 8oz, 1 of 19">
            <a:extLst>
              <a:ext uri="{FF2B5EF4-FFF2-40B4-BE49-F238E27FC236}">
                <a16:creationId xmlns:a16="http://schemas.microsoft.com/office/drawing/2014/main" id="{B8F773D7-D66C-5FD7-5CA7-D5E19B2D6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446" y="1672589"/>
            <a:ext cx="494851" cy="49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Original Tub Strawberry">
            <a:extLst>
              <a:ext uri="{FF2B5EF4-FFF2-40B4-BE49-F238E27FC236}">
                <a16:creationId xmlns:a16="http://schemas.microsoft.com/office/drawing/2014/main" id="{2DC8C1DD-932E-0A40-A3A4-B9BAF8DE6A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018" y="1751903"/>
            <a:ext cx="405209" cy="381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Plastic Cup - City of Fort Collins">
            <a:extLst>
              <a:ext uri="{FF2B5EF4-FFF2-40B4-BE49-F238E27FC236}">
                <a16:creationId xmlns:a16="http://schemas.microsoft.com/office/drawing/2014/main" id="{6846CB4D-F4F5-F16C-3E25-C7458120AB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084" y="2044041"/>
            <a:ext cx="553246" cy="354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Break Down Cardboard Box &amp; Recycle ...">
            <a:extLst>
              <a:ext uri="{FF2B5EF4-FFF2-40B4-BE49-F238E27FC236}">
                <a16:creationId xmlns:a16="http://schemas.microsoft.com/office/drawing/2014/main" id="{66189020-DF25-AF91-478C-3F1F2FBE82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991" y="1849145"/>
            <a:ext cx="1368453" cy="58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9576CD4-B376-822D-5A33-70ECC2AF07BD}"/>
              </a:ext>
            </a:extLst>
          </p:cNvPr>
          <p:cNvSpPr txBox="1"/>
          <p:nvPr/>
        </p:nvSpPr>
        <p:spPr>
          <a:xfrm>
            <a:off x="5168" y="2425000"/>
            <a:ext cx="14092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70C0"/>
                </a:solidFill>
              </a:rPr>
              <a:t>Plastic Bottles &amp;Jugs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DB251B2-C25F-8791-2A96-4C61F24BD9E0}"/>
              </a:ext>
            </a:extLst>
          </p:cNvPr>
          <p:cNvSpPr txBox="1"/>
          <p:nvPr/>
        </p:nvSpPr>
        <p:spPr>
          <a:xfrm rot="10800000" flipV="1">
            <a:off x="1558454" y="2407083"/>
            <a:ext cx="20216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70C0"/>
                </a:solidFill>
              </a:rPr>
              <a:t>Plastic Cups &amp; Containers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FCE6D63-F5F4-B8AF-C769-0D056767A0CD}"/>
              </a:ext>
            </a:extLst>
          </p:cNvPr>
          <p:cNvSpPr txBox="1"/>
          <p:nvPr/>
        </p:nvSpPr>
        <p:spPr>
          <a:xfrm>
            <a:off x="3627199" y="2433920"/>
            <a:ext cx="119135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0070C0"/>
                </a:solidFill>
              </a:rPr>
              <a:t>Boxes (Flattened)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70381FF-68C4-209C-D5AB-516AAFD81099}"/>
              </a:ext>
            </a:extLst>
          </p:cNvPr>
          <p:cNvSpPr txBox="1"/>
          <p:nvPr/>
        </p:nvSpPr>
        <p:spPr>
          <a:xfrm>
            <a:off x="-44065" y="2571750"/>
            <a:ext cx="1485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Water, soda and juice bottles, shampoo bottles and detergent jugs. (Caps On)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F29A5EC-C66F-0638-3265-D3B5832BCE80}"/>
              </a:ext>
            </a:extLst>
          </p:cNvPr>
          <p:cNvSpPr txBox="1"/>
          <p:nvPr/>
        </p:nvSpPr>
        <p:spPr>
          <a:xfrm>
            <a:off x="1496368" y="2563875"/>
            <a:ext cx="20520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Yogurt cups, pudding and fruit cups, clear disposable cups (no straws), margarine/ whipped cream tubs, cottage cheese and similar containers. (Lids On)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6E84E7A-6B82-2BF3-8B02-72E3F4F32C07}"/>
              </a:ext>
            </a:extLst>
          </p:cNvPr>
          <p:cNvSpPr txBox="1"/>
          <p:nvPr/>
        </p:nvSpPr>
        <p:spPr>
          <a:xfrm>
            <a:off x="3580129" y="2563874"/>
            <a:ext cx="14917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Cardboard, cereal, cracker, pasta and tissue boxes, shoe, toothpaste and other toiletry boxes.</a:t>
            </a:r>
          </a:p>
        </p:txBody>
      </p:sp>
      <p:pic>
        <p:nvPicPr>
          <p:cNvPr id="1042" name="Picture 18" descr="Aseptic Cartons for Credible and Safe ...">
            <a:extLst>
              <a:ext uri="{FF2B5EF4-FFF2-40B4-BE49-F238E27FC236}">
                <a16:creationId xmlns:a16="http://schemas.microsoft.com/office/drawing/2014/main" id="{E465D075-34ED-4067-81B3-6522E0124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1" y="3214678"/>
            <a:ext cx="1199939" cy="91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D1ED303B-F6C6-12C0-A2B8-B9E85F6FCEFC}"/>
              </a:ext>
            </a:extLst>
          </p:cNvPr>
          <p:cNvSpPr txBox="1"/>
          <p:nvPr/>
        </p:nvSpPr>
        <p:spPr>
          <a:xfrm flipH="1">
            <a:off x="0" y="4053372"/>
            <a:ext cx="13692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70C0"/>
                </a:solidFill>
              </a:rPr>
              <a:t>Cartons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E1D67A0-2DC2-763C-2404-40A1458BE990}"/>
              </a:ext>
            </a:extLst>
          </p:cNvPr>
          <p:cNvSpPr txBox="1"/>
          <p:nvPr/>
        </p:nvSpPr>
        <p:spPr>
          <a:xfrm>
            <a:off x="-2260" y="4225841"/>
            <a:ext cx="124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Milk Cartons, juice cartons, juice boxes, soup, broth and wine cartons (Caps On)</a:t>
            </a:r>
          </a:p>
        </p:txBody>
      </p:sp>
      <p:pic>
        <p:nvPicPr>
          <p:cNvPr id="1046" name="Picture 22" descr="Why Books, Magazines and Newspapers Are ...">
            <a:extLst>
              <a:ext uri="{FF2B5EF4-FFF2-40B4-BE49-F238E27FC236}">
                <a16:creationId xmlns:a16="http://schemas.microsoft.com/office/drawing/2014/main" id="{DC569DE2-1156-4B1B-9C7A-A2508635A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987" y="3305583"/>
            <a:ext cx="893705" cy="765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ED2875F6-AC15-D6B4-9311-AD5AAE851CF9}"/>
              </a:ext>
            </a:extLst>
          </p:cNvPr>
          <p:cNvSpPr txBox="1"/>
          <p:nvPr/>
        </p:nvSpPr>
        <p:spPr>
          <a:xfrm>
            <a:off x="1483919" y="4178892"/>
            <a:ext cx="18232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Mail, office and school papers, magazines, catalogs newspapers, inserts, and phone books.            </a:t>
            </a:r>
            <a:r>
              <a:rPr lang="en-US" sz="800" i="1" dirty="0">
                <a:solidFill>
                  <a:schemeClr val="accent3"/>
                </a:solidFill>
              </a:rPr>
              <a:t>No Shredded Paper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BED242B-5D06-0115-1549-79A713FDFCCB}"/>
              </a:ext>
            </a:extLst>
          </p:cNvPr>
          <p:cNvSpPr txBox="1"/>
          <p:nvPr/>
        </p:nvSpPr>
        <p:spPr>
          <a:xfrm>
            <a:off x="1529518" y="4040573"/>
            <a:ext cx="8660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70C0"/>
                </a:solidFill>
              </a:rPr>
              <a:t>Paper</a:t>
            </a:r>
          </a:p>
        </p:txBody>
      </p:sp>
      <p:pic>
        <p:nvPicPr>
          <p:cNvPr id="1048" name="Picture 24" descr="Recycle Aluminum, Tin, and Steel Cans ...">
            <a:extLst>
              <a:ext uri="{FF2B5EF4-FFF2-40B4-BE49-F238E27FC236}">
                <a16:creationId xmlns:a16="http://schemas.microsoft.com/office/drawing/2014/main" id="{66B6A097-AD2A-EE06-E924-977047DAEF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257" y="3211243"/>
            <a:ext cx="1145807" cy="869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Glass Bottles &amp; Jars - ReimagineTrash">
            <a:extLst>
              <a:ext uri="{FF2B5EF4-FFF2-40B4-BE49-F238E27FC236}">
                <a16:creationId xmlns:a16="http://schemas.microsoft.com/office/drawing/2014/main" id="{EC72EBA6-9351-1B5F-8885-4CAEC9E252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270" y="3260544"/>
            <a:ext cx="652348" cy="864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1E00BD7A-32E4-2BEE-1C19-E1BBEA4C9524}"/>
              </a:ext>
            </a:extLst>
          </p:cNvPr>
          <p:cNvSpPr txBox="1"/>
          <p:nvPr/>
        </p:nvSpPr>
        <p:spPr>
          <a:xfrm>
            <a:off x="3299835" y="4040572"/>
            <a:ext cx="775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70C0"/>
                </a:solidFill>
              </a:rPr>
              <a:t>Metal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F884519-9389-2C8D-79A3-B8C8986839E7}"/>
              </a:ext>
            </a:extLst>
          </p:cNvPr>
          <p:cNvSpPr txBox="1"/>
          <p:nvPr/>
        </p:nvSpPr>
        <p:spPr>
          <a:xfrm>
            <a:off x="3222782" y="4167030"/>
            <a:ext cx="944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Food cans and beverage cans (Labels Ok)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9EBEFBA-EB36-5164-BC47-B79584727AAB}"/>
              </a:ext>
            </a:extLst>
          </p:cNvPr>
          <p:cNvSpPr txBox="1"/>
          <p:nvPr/>
        </p:nvSpPr>
        <p:spPr>
          <a:xfrm>
            <a:off x="4565558" y="4035563"/>
            <a:ext cx="9447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70C0"/>
                </a:solidFill>
              </a:rPr>
              <a:t>Glass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C469EC2-EFEF-4532-5A44-D53FC5FFB7CE}"/>
              </a:ext>
            </a:extLst>
          </p:cNvPr>
          <p:cNvSpPr txBox="1"/>
          <p:nvPr/>
        </p:nvSpPr>
        <p:spPr>
          <a:xfrm>
            <a:off x="4525991" y="4204476"/>
            <a:ext cx="1036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Brown, green and clear bottles, jars (No Lids)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C93D1CF-86B6-6E94-864B-B988E925C19F}"/>
              </a:ext>
            </a:extLst>
          </p:cNvPr>
          <p:cNvSpPr txBox="1"/>
          <p:nvPr/>
        </p:nvSpPr>
        <p:spPr>
          <a:xfrm>
            <a:off x="5637485" y="4435323"/>
            <a:ext cx="25997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Twin Cities Customer Service: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C13C0D0-059F-9B46-B470-DB4F7E7383F4}"/>
              </a:ext>
            </a:extLst>
          </p:cNvPr>
          <p:cNvSpPr txBox="1"/>
          <p:nvPr/>
        </p:nvSpPr>
        <p:spPr>
          <a:xfrm>
            <a:off x="5682398" y="4618275"/>
            <a:ext cx="20080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accent3"/>
                </a:solidFill>
              </a:rPr>
              <a:t>763-972-3335</a:t>
            </a:r>
          </a:p>
          <a:p>
            <a:r>
              <a:rPr lang="en-US" sz="1100" b="1" dirty="0">
                <a:solidFill>
                  <a:schemeClr val="accent3"/>
                </a:solidFill>
              </a:rPr>
              <a:t>RepublicServices.com</a:t>
            </a:r>
          </a:p>
        </p:txBody>
      </p:sp>
      <p:pic>
        <p:nvPicPr>
          <p:cNvPr id="1052" name="Picture 28" descr="Most Sustainable Companies List for 2024">
            <a:extLst>
              <a:ext uri="{FF2B5EF4-FFF2-40B4-BE49-F238E27FC236}">
                <a16:creationId xmlns:a16="http://schemas.microsoft.com/office/drawing/2014/main" id="{F3A19E2B-B1AE-DBF3-EF2C-D753E5BFA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069" y="3564185"/>
            <a:ext cx="2303563" cy="864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id="{081743FB-3B93-DA4B-22C4-672DB64582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2956489"/>
              </p:ext>
            </p:extLst>
          </p:nvPr>
        </p:nvGraphicFramePr>
        <p:xfrm>
          <a:off x="5240642" y="938553"/>
          <a:ext cx="3860800" cy="2586823"/>
        </p:xfrm>
        <a:graphic>
          <a:graphicData uri="http://schemas.openxmlformats.org/drawingml/2006/table">
            <a:tbl>
              <a:tblPr/>
              <a:tblGrid>
                <a:gridCol w="2240217">
                  <a:extLst>
                    <a:ext uri="{9D8B030D-6E8A-4147-A177-3AD203B41FA5}">
                      <a16:colId xmlns:a16="http://schemas.microsoft.com/office/drawing/2014/main" val="1402198569"/>
                    </a:ext>
                  </a:extLst>
                </a:gridCol>
                <a:gridCol w="1620583">
                  <a:extLst>
                    <a:ext uri="{9D8B030D-6E8A-4147-A177-3AD203B41FA5}">
                      <a16:colId xmlns:a16="http://schemas.microsoft.com/office/drawing/2014/main" val="3850079315"/>
                    </a:ext>
                  </a:extLst>
                </a:gridCol>
              </a:tblGrid>
              <a:tr h="260499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E97132"/>
                          </a:solidFill>
                          <a:effectLst/>
                          <a:latin typeface="Aptos Narrow" panose="020B0004020202020204" pitchFamily="34" charset="0"/>
                        </a:rPr>
                        <a:t>⮾</a:t>
                      </a:r>
                      <a:r>
                        <a:rPr lang="en-US" sz="1600" b="1" i="0" u="none" strike="noStrike" dirty="0">
                          <a:solidFill>
                            <a:srgbClr val="E97132"/>
                          </a:solidFill>
                          <a:effectLst/>
                          <a:latin typeface="Aptos Display" panose="020B0004020202020204" pitchFamily="34" charset="0"/>
                        </a:rPr>
                        <a:t> Not acceptable at curbside since they…....</a:t>
                      </a:r>
                    </a:p>
                  </a:txBody>
                  <a:tcPr marL="6350" marR="6350" marT="6350" marB="0" anchor="b">
                    <a:lnL w="19050" cap="flat" cmpd="sng" algn="ctr">
                      <a:solidFill>
                        <a:srgbClr val="E971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971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971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5793236"/>
                  </a:ext>
                </a:extLst>
              </a:tr>
              <a:tr h="17568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9050" cap="flat" cmpd="sng" algn="ctr">
                      <a:solidFill>
                        <a:srgbClr val="E971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19050" cap="flat" cmpd="sng" algn="ctr">
                      <a:solidFill>
                        <a:srgbClr val="E971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9770535"/>
                  </a:ext>
                </a:extLst>
              </a:tr>
              <a:tr h="1938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E97132"/>
                          </a:solidFill>
                          <a:effectLst/>
                          <a:latin typeface="Aptos Display" panose="020B0004020202020204" pitchFamily="34" charset="0"/>
                        </a:rPr>
                        <a:t> </a:t>
                      </a:r>
                      <a:r>
                        <a:rPr lang="en-US" sz="1200" b="1" i="0" u="sng" strike="noStrike" dirty="0">
                          <a:solidFill>
                            <a:srgbClr val="E97132"/>
                          </a:solidFill>
                          <a:effectLst/>
                          <a:latin typeface="Aptos Display" panose="020B0004020202020204" pitchFamily="34" charset="0"/>
                        </a:rPr>
                        <a:t>Damage or Entangle Equipment</a:t>
                      </a:r>
                    </a:p>
                  </a:txBody>
                  <a:tcPr marL="6350" marR="6350" marT="6350" marB="0" anchor="b">
                    <a:lnL w="19050" cap="flat" cmpd="sng" algn="ctr">
                      <a:solidFill>
                        <a:srgbClr val="E971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sng" strike="noStrike" dirty="0">
                          <a:solidFill>
                            <a:srgbClr val="E97132"/>
                          </a:solidFill>
                          <a:effectLst/>
                          <a:latin typeface="Aptos Display" panose="020B0004020202020204" pitchFamily="34" charset="0"/>
                        </a:rPr>
                        <a:t>Are Not Recyclable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19050" cap="flat" cmpd="sng" algn="ctr">
                      <a:solidFill>
                        <a:srgbClr val="E971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4787228"/>
                  </a:ext>
                </a:extLst>
              </a:tr>
              <a:tr h="17568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◦ Stretch Film</a:t>
                      </a:r>
                    </a:p>
                  </a:txBody>
                  <a:tcPr marL="6350" marR="6350" marT="6350" marB="0" anchor="b">
                    <a:lnL w="19050" cap="flat" cmpd="sng" algn="ctr">
                      <a:solidFill>
                        <a:srgbClr val="E971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◦ Foil pouches, bags, wrappers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19050" cap="flat" cmpd="sng" algn="ctr">
                      <a:solidFill>
                        <a:srgbClr val="E971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4112834"/>
                  </a:ext>
                </a:extLst>
              </a:tr>
              <a:tr h="17568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◦  Plastic bags</a:t>
                      </a:r>
                    </a:p>
                  </a:txBody>
                  <a:tcPr marL="6350" marR="6350" marT="6350" marB="0" anchor="b">
                    <a:lnL w="19050" cap="flat" cmpd="sng" algn="ctr">
                      <a:solidFill>
                        <a:srgbClr val="E971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◦ Dishes, vases, mirrors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19050" cap="flat" cmpd="sng" algn="ctr">
                      <a:solidFill>
                        <a:srgbClr val="E971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0982577"/>
                  </a:ext>
                </a:extLst>
              </a:tr>
              <a:tr h="17568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◦ Ropes, hoses, chains, X-Mas Lights</a:t>
                      </a:r>
                    </a:p>
                  </a:txBody>
                  <a:tcPr marL="6350" marR="6350" marT="6350" marB="0" anchor="b">
                    <a:lnL w="19050" cap="flat" cmpd="sng" algn="ctr">
                      <a:solidFill>
                        <a:srgbClr val="E971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◦ Plastic straws and utensils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19050" cap="flat" cmpd="sng" algn="ctr">
                      <a:solidFill>
                        <a:srgbClr val="E971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7352218"/>
                  </a:ext>
                </a:extLst>
              </a:tr>
              <a:tr h="17568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◦ Scrap metal</a:t>
                      </a:r>
                    </a:p>
                  </a:txBody>
                  <a:tcPr marL="6350" marR="6350" marT="6350" marB="0" anchor="b">
                    <a:lnL w="19050" cap="flat" cmpd="sng" algn="ctr">
                      <a:solidFill>
                        <a:srgbClr val="E971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◦ Glitter or wrapping paper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19050" cap="flat" cmpd="sng" algn="ctr">
                      <a:solidFill>
                        <a:srgbClr val="E971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744047"/>
                  </a:ext>
                </a:extLst>
              </a:tr>
              <a:tr h="17568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◦ Bulk items</a:t>
                      </a:r>
                    </a:p>
                  </a:txBody>
                  <a:tcPr marL="6350" marR="6350" marT="6350" marB="0" anchor="b">
                    <a:lnL w="19050" cap="flat" cmpd="sng" algn="ctr">
                      <a:solidFill>
                        <a:srgbClr val="E971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◦ Polystyrene foam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19050" cap="flat" cmpd="sng" algn="ctr">
                      <a:solidFill>
                        <a:srgbClr val="E971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654184"/>
                  </a:ext>
                </a:extLst>
              </a:tr>
              <a:tr h="17568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◦ Shredded paper</a:t>
                      </a:r>
                    </a:p>
                  </a:txBody>
                  <a:tcPr marL="6350" marR="6350" marT="6350" marB="0" anchor="b">
                    <a:lnL w="19050" cap="flat" cmpd="sng" algn="ctr">
                      <a:solidFill>
                        <a:srgbClr val="E971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◦Electronics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19050" cap="flat" cmpd="sng" algn="ctr">
                      <a:solidFill>
                        <a:srgbClr val="E971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2040274"/>
                  </a:ext>
                </a:extLst>
              </a:tr>
              <a:tr h="1938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E97132"/>
                          </a:solidFill>
                          <a:effectLst/>
                          <a:latin typeface="Aptos Narrow" panose="020B0004020202020204" pitchFamily="34" charset="0"/>
                        </a:rPr>
                        <a:t> </a:t>
                      </a:r>
                      <a:r>
                        <a:rPr lang="en-US" sz="1200" b="1" i="0" u="sng" strike="noStrike" dirty="0">
                          <a:solidFill>
                            <a:srgbClr val="E97132"/>
                          </a:solidFill>
                          <a:effectLst/>
                          <a:latin typeface="Aptos Narrow" panose="020B0004020202020204" pitchFamily="34" charset="0"/>
                        </a:rPr>
                        <a:t>Harm Workers</a:t>
                      </a:r>
                      <a:endParaRPr lang="en-US" sz="1200" b="1" i="0" u="none" strike="noStrike" dirty="0">
                        <a:solidFill>
                          <a:srgbClr val="E97132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lnL w="19050" cap="flat" cmpd="sng" algn="ctr">
                      <a:solidFill>
                        <a:srgbClr val="E971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◦Diapers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19050" cap="flat" cmpd="sng" algn="ctr">
                      <a:solidFill>
                        <a:srgbClr val="E971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2634814"/>
                  </a:ext>
                </a:extLst>
              </a:tr>
              <a:tr h="17568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◦ Batteries</a:t>
                      </a:r>
                    </a:p>
                  </a:txBody>
                  <a:tcPr marL="6350" marR="6350" marT="6350" marB="0" anchor="b">
                    <a:lnL w="19050" cap="flat" cmpd="sng" algn="ctr">
                      <a:solidFill>
                        <a:srgbClr val="E971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◦Plastic Toys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19050" cap="flat" cmpd="sng" algn="ctr">
                      <a:solidFill>
                        <a:srgbClr val="E971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8146168"/>
                  </a:ext>
                </a:extLst>
              </a:tr>
              <a:tr h="17568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◦Medical Sharps</a:t>
                      </a:r>
                    </a:p>
                  </a:txBody>
                  <a:tcPr marL="6350" marR="6350" marT="6350" marB="0" anchor="b">
                    <a:lnL w="19050" cap="flat" cmpd="sng" algn="ctr">
                      <a:solidFill>
                        <a:srgbClr val="E971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◦Yard Waste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19050" cap="flat" cmpd="sng" algn="ctr">
                      <a:solidFill>
                        <a:srgbClr val="E971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3714577"/>
                  </a:ext>
                </a:extLst>
              </a:tr>
              <a:tr h="17568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◦ Propane tanks (all sizes)</a:t>
                      </a:r>
                    </a:p>
                  </a:txBody>
                  <a:tcPr marL="6350" marR="6350" marT="6350" marB="0" anchor="b">
                    <a:lnL w="19050" cap="flat" cmpd="sng" algn="ctr">
                      <a:solidFill>
                        <a:srgbClr val="E971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◦Food Waste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19050" cap="flat" cmpd="sng" algn="ctr">
                      <a:solidFill>
                        <a:srgbClr val="E971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8246671"/>
                  </a:ext>
                </a:extLst>
              </a:tr>
              <a:tr h="18174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◦Hazardous products</a:t>
                      </a:r>
                    </a:p>
                  </a:txBody>
                  <a:tcPr marL="6350" marR="6350" marT="6350" marB="0" anchor="b">
                    <a:lnL w="19050" cap="flat" cmpd="sng" algn="ctr">
                      <a:solidFill>
                        <a:srgbClr val="E971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E971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◦Wood / Pallets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19050" cap="flat" cmpd="sng" algn="ctr">
                      <a:solidFill>
                        <a:srgbClr val="E971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E971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308852"/>
                  </a:ext>
                </a:extLst>
              </a:tr>
            </a:tbl>
          </a:graphicData>
        </a:graphic>
      </p:graphicFrame>
      <p:sp>
        <p:nvSpPr>
          <p:cNvPr id="36" name="TextBox 35">
            <a:extLst>
              <a:ext uri="{FF2B5EF4-FFF2-40B4-BE49-F238E27FC236}">
                <a16:creationId xmlns:a16="http://schemas.microsoft.com/office/drawing/2014/main" id="{88A19D21-219D-9758-2E93-AC2996047ECD}"/>
              </a:ext>
            </a:extLst>
          </p:cNvPr>
          <p:cNvSpPr txBox="1"/>
          <p:nvPr/>
        </p:nvSpPr>
        <p:spPr>
          <a:xfrm>
            <a:off x="21271" y="-122918"/>
            <a:ext cx="907499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ptos Display" panose="020B0004020202020204" pitchFamily="34" charset="0"/>
              </a:rPr>
              <a:t>2024 Recycling Guide </a:t>
            </a:r>
            <a:endParaRPr lang="en-US" sz="4000" dirty="0">
              <a:latin typeface="Aptos Display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621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5"/>
          <p:cNvSpPr txBox="1">
            <a:spLocks noGrp="1"/>
          </p:cNvSpPr>
          <p:nvPr>
            <p:ph type="ctrTitle"/>
          </p:nvPr>
        </p:nvSpPr>
        <p:spPr>
          <a:xfrm>
            <a:off x="569686" y="2091342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>
                <a:solidFill>
                  <a:schemeClr val="accent2"/>
                </a:solidFill>
              </a:rPr>
              <a:t>2.Capturable</a:t>
            </a:r>
            <a:endParaRPr sz="7200" dirty="0">
              <a:solidFill>
                <a:schemeClr val="accent2"/>
              </a:solidFill>
            </a:endParaRPr>
          </a:p>
          <a:p>
            <a:pPr lvl="0"/>
            <a:r>
              <a:rPr lang="en-US" sz="3200" dirty="0"/>
              <a:t>How the Material is Captured</a:t>
            </a:r>
            <a:endParaRPr sz="3200" dirty="0"/>
          </a:p>
        </p:txBody>
      </p:sp>
      <p:sp>
        <p:nvSpPr>
          <p:cNvPr id="113" name="Google Shape;113;p15"/>
          <p:cNvSpPr txBox="1">
            <a:spLocks noGrp="1"/>
          </p:cNvSpPr>
          <p:nvPr>
            <p:ph type="sldNum" idx="12"/>
          </p:nvPr>
        </p:nvSpPr>
        <p:spPr>
          <a:xfrm>
            <a:off x="-125" y="4830281"/>
            <a:ext cx="91440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 dirty="0"/>
          </a:p>
        </p:txBody>
      </p:sp>
      <p:pic>
        <p:nvPicPr>
          <p:cNvPr id="5" name="Picture 4" descr="Republic Services - Wikipedia">
            <a:extLst>
              <a:ext uri="{FF2B5EF4-FFF2-40B4-BE49-F238E27FC236}">
                <a16:creationId xmlns:a16="http://schemas.microsoft.com/office/drawing/2014/main" id="{F66DE91A-6860-4A5C-94FE-6F2D68088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4615084"/>
            <a:ext cx="1126163" cy="407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079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666B7-C740-C147-CA35-C2C2D5C53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754" y="133067"/>
            <a:ext cx="7945821" cy="857400"/>
          </a:xfrm>
        </p:spPr>
        <p:txBody>
          <a:bodyPr/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How is material captured in Plymouth?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0E2C75-6B2A-7067-7F29-396BAEBE2E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MRF Tour Video</a:t>
            </a:r>
          </a:p>
          <a:p>
            <a:endParaRPr lang="en-US" dirty="0"/>
          </a:p>
          <a:p>
            <a:r>
              <a:rPr lang="en-US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https://www.youtube.com/watch?v=6Bwlii0m39M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87E315-1EBA-49D0-5852-2DC949B13B4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800435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5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>
                <a:solidFill>
                  <a:schemeClr val="accent2"/>
                </a:solidFill>
              </a:rPr>
              <a:t>3. Desirable</a:t>
            </a:r>
            <a:endParaRPr sz="7200" dirty="0">
              <a:solidFill>
                <a:schemeClr val="accent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Desirable vs. Undesirable</a:t>
            </a:r>
            <a:endParaRPr sz="3200" dirty="0"/>
          </a:p>
        </p:txBody>
      </p:sp>
      <p:sp>
        <p:nvSpPr>
          <p:cNvPr id="113" name="Google Shape;113;p15"/>
          <p:cNvSpPr txBox="1">
            <a:spLocks noGrp="1"/>
          </p:cNvSpPr>
          <p:nvPr>
            <p:ph type="sldNum" idx="12"/>
          </p:nvPr>
        </p:nvSpPr>
        <p:spPr>
          <a:xfrm>
            <a:off x="-125" y="4830281"/>
            <a:ext cx="91440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 dirty="0"/>
          </a:p>
        </p:txBody>
      </p:sp>
      <p:pic>
        <p:nvPicPr>
          <p:cNvPr id="5" name="Picture 4" descr="Republic Services - Wikipedia">
            <a:extLst>
              <a:ext uri="{FF2B5EF4-FFF2-40B4-BE49-F238E27FC236}">
                <a16:creationId xmlns:a16="http://schemas.microsoft.com/office/drawing/2014/main" id="{F66DE91A-6860-4A5C-94FE-6F2D68088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3220" y="4660427"/>
            <a:ext cx="865967" cy="326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2828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DFCDC6-6420-4D3F-9A04-A10E0E924A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5063" y="1075137"/>
            <a:ext cx="8073483" cy="3734755"/>
          </a:xfrm>
        </p:spPr>
        <p:txBody>
          <a:bodyPr/>
          <a:lstStyle/>
          <a:p>
            <a:r>
              <a:rPr lang="en-US" dirty="0">
                <a:latin typeface="Aptos Display" panose="020B0004020202020204" pitchFamily="34" charset="0"/>
              </a:rPr>
              <a:t>Putting non-recyclable items in the recycling bin with hope they will be recycled</a:t>
            </a:r>
          </a:p>
          <a:p>
            <a:pPr lvl="1"/>
            <a:r>
              <a:rPr lang="en-US" dirty="0">
                <a:latin typeface="Aptos Display" panose="020B0004020202020204" pitchFamily="34" charset="0"/>
              </a:rPr>
              <a:t>Does more harm than good</a:t>
            </a:r>
          </a:p>
          <a:p>
            <a:r>
              <a:rPr lang="en-US" dirty="0">
                <a:latin typeface="Aptos Display" panose="020B0004020202020204" pitchFamily="34" charset="0"/>
              </a:rPr>
              <a:t>Anything smaller than a credit card do NOT bother throwing in the bin</a:t>
            </a:r>
          </a:p>
          <a:p>
            <a:r>
              <a:rPr lang="en-US" dirty="0">
                <a:latin typeface="Aptos Display" panose="020B0004020202020204" pitchFamily="34" charset="0"/>
              </a:rPr>
              <a:t>Keep caps on bottles</a:t>
            </a:r>
          </a:p>
          <a:p>
            <a:r>
              <a:rPr lang="en-US" sz="3600" b="1" i="1" dirty="0">
                <a:solidFill>
                  <a:srgbClr val="FF0000"/>
                </a:solidFill>
                <a:latin typeface="Aptos Display" panose="020B0004020202020204" pitchFamily="34" charset="0"/>
              </a:rPr>
              <a:t>WHEN IN DOUBT THROW IT OUT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3EEB61-CA5C-4838-8775-2E009F9AEB1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pic>
        <p:nvPicPr>
          <p:cNvPr id="5" name="Picture 4" descr="Republic Services - Wikipedia">
            <a:extLst>
              <a:ext uri="{FF2B5EF4-FFF2-40B4-BE49-F238E27FC236}">
                <a16:creationId xmlns:a16="http://schemas.microsoft.com/office/drawing/2014/main" id="{8F8F3114-24AB-32BC-1D80-1E05FAE37C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6565" y="4477717"/>
            <a:ext cx="1212372" cy="43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B68568B-5043-5641-693D-D8A8229F90B8}"/>
              </a:ext>
            </a:extLst>
          </p:cNvPr>
          <p:cNvSpPr txBox="1"/>
          <p:nvPr/>
        </p:nvSpPr>
        <p:spPr>
          <a:xfrm>
            <a:off x="57362" y="76866"/>
            <a:ext cx="90292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ptos Display" panose="020B0004020202020204" pitchFamily="34" charset="0"/>
              </a:rPr>
              <a:t>Wish Recycling </a:t>
            </a:r>
            <a:endParaRPr lang="en-US" sz="4000" dirty="0">
              <a:latin typeface="Aptos Display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597311"/>
      </p:ext>
    </p:extLst>
  </p:cSld>
  <p:clrMapOvr>
    <a:masterClrMapping/>
  </p:clrMapOvr>
</p:sld>
</file>

<file path=ppt/theme/theme1.xml><?xml version="1.0" encoding="utf-8"?>
<a:theme xmlns:a="http://schemas.openxmlformats.org/drawingml/2006/main" name="Antonio template">
  <a:themeElements>
    <a:clrScheme name="Custom 347">
      <a:dk1>
        <a:srgbClr val="677480"/>
      </a:dk1>
      <a:lt1>
        <a:srgbClr val="FFFFFF"/>
      </a:lt1>
      <a:dk2>
        <a:srgbClr val="2185C5"/>
      </a:dk2>
      <a:lt2>
        <a:srgbClr val="DEE2E6"/>
      </a:lt2>
      <a:accent1>
        <a:srgbClr val="2185C5"/>
      </a:accent1>
      <a:accent2>
        <a:srgbClr val="7ECEFD"/>
      </a:accent2>
      <a:accent3>
        <a:srgbClr val="F20253"/>
      </a:accent3>
      <a:accent4>
        <a:srgbClr val="FF9715"/>
      </a:accent4>
      <a:accent5>
        <a:srgbClr val="1C3AA9"/>
      </a:accent5>
      <a:accent6>
        <a:srgbClr val="97ABBC"/>
      </a:accent6>
      <a:hlink>
        <a:srgbClr val="2185C5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4A1BC351A09B409A3667028EB5ADB2" ma:contentTypeVersion="21" ma:contentTypeDescription="Create a new document." ma:contentTypeScope="" ma:versionID="813b7d90721d2ee563cb3eeb1a097d44">
  <xsd:schema xmlns:xsd="http://www.w3.org/2001/XMLSchema" xmlns:xs="http://www.w3.org/2001/XMLSchema" xmlns:p="http://schemas.microsoft.com/office/2006/metadata/properties" xmlns:ns2="5367e7c1-d052-4f00-88d6-2f852b8646a7" xmlns:ns3="a647db9c-e7b0-4022-b606-69fba662f97b" targetNamespace="http://schemas.microsoft.com/office/2006/metadata/properties" ma:root="true" ma:fieldsID="c31d21231e79a78e1a2377a84a0373e8" ns2:_="" ns3:_="">
    <xsd:import namespace="5367e7c1-d052-4f00-88d6-2f852b8646a7"/>
    <xsd:import namespace="a647db9c-e7b0-4022-b606-69fba662f97b"/>
    <xsd:element name="properties">
      <xsd:complexType>
        <xsd:sequence>
          <xsd:element name="documentManagement">
            <xsd:complexType>
              <xsd:all>
                <xsd:element ref="ns2:MigrationWizId" minOccurs="0"/>
                <xsd:element ref="ns2:MigrationWizIdPermissions" minOccurs="0"/>
                <xsd:element ref="ns2:MigrationWizIdPermissionLevels" minOccurs="0"/>
                <xsd:element ref="ns2:MigrationWizIdDocumentLibraryPermissions" minOccurs="0"/>
                <xsd:element ref="ns2:MigrationWizIdSecurityGroups" minOccurs="0"/>
                <xsd:element ref="ns3:SharedWithUsers" minOccurs="0"/>
                <xsd:element ref="ns3:SharedWithDetails" minOccurs="0"/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67e7c1-d052-4f00-88d6-2f852b8646a7" elementFormDefault="qualified">
    <xsd:import namespace="http://schemas.microsoft.com/office/2006/documentManagement/types"/>
    <xsd:import namespace="http://schemas.microsoft.com/office/infopath/2007/PartnerControls"/>
    <xsd:element name="MigrationWizId" ma:index="8" nillable="true" ma:displayName="MigrationWizId" ma:internalName="MigrationWizId">
      <xsd:simpleType>
        <xsd:restriction base="dms:Text"/>
      </xsd:simpleType>
    </xsd:element>
    <xsd:element name="MigrationWizIdPermissions" ma:index="9" nillable="true" ma:displayName="MigrationWizIdPermissions" ma:internalName="MigrationWizIdPermissions">
      <xsd:simpleType>
        <xsd:restriction base="dms:Text"/>
      </xsd:simpleType>
    </xsd:element>
    <xsd:element name="MigrationWizIdPermissionLevels" ma:index="10" nillable="true" ma:displayName="MigrationWizIdPermissionLevels" ma:internalName="MigrationWizIdPermissionLevels">
      <xsd:simpleType>
        <xsd:restriction base="dms:Text"/>
      </xsd:simpleType>
    </xsd:element>
    <xsd:element name="MigrationWizIdDocumentLibraryPermissions" ma:index="11" nillable="true" ma:displayName="MigrationWizIdDocumentLibraryPermissions" ma:internalName="MigrationWizIdDocumentLibraryPermissions">
      <xsd:simpleType>
        <xsd:restriction base="dms:Text"/>
      </xsd:simpleType>
    </xsd:element>
    <xsd:element name="MigrationWizIdSecurityGroups" ma:index="12" nillable="true" ma:displayName="MigrationWizIdSecurityGroups" ma:internalName="MigrationWizIdSecurityGroups">
      <xsd:simpleType>
        <xsd:restriction base="dms:Text"/>
      </xsd:simpleType>
    </xsd:element>
    <xsd:element name="MediaServiceMetadata" ma:index="15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af494a59-3781-42c3-af48-496cba5c19f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47db9c-e7b0-4022-b606-69fba662f97b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736cdfd9-8350-4da0-96d9-babd42a27f9f}" ma:internalName="TaxCatchAll" ma:showField="CatchAllData" ma:web="a647db9c-e7b0-4022-b606-69fba662f97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647db9c-e7b0-4022-b606-69fba662f97b" xsi:nil="true"/>
    <MigrationWizIdPermissionLevels xmlns="5367e7c1-d052-4f00-88d6-2f852b8646a7" xsi:nil="true"/>
    <MigrationWizIdSecurityGroups xmlns="5367e7c1-d052-4f00-88d6-2f852b8646a7" xsi:nil="true"/>
    <MigrationWizIdPermissions xmlns="5367e7c1-d052-4f00-88d6-2f852b8646a7" xsi:nil="true"/>
    <lcf76f155ced4ddcb4097134ff3c332f xmlns="5367e7c1-d052-4f00-88d6-2f852b8646a7">
      <Terms xmlns="http://schemas.microsoft.com/office/infopath/2007/PartnerControls"/>
    </lcf76f155ced4ddcb4097134ff3c332f>
    <MigrationWizIdDocumentLibraryPermissions xmlns="5367e7c1-d052-4f00-88d6-2f852b8646a7" xsi:nil="true"/>
    <MigrationWizId xmlns="5367e7c1-d052-4f00-88d6-2f852b8646a7" xsi:nil="true"/>
  </documentManagement>
</p:properties>
</file>

<file path=customXml/itemProps1.xml><?xml version="1.0" encoding="utf-8"?>
<ds:datastoreItem xmlns:ds="http://schemas.openxmlformats.org/officeDocument/2006/customXml" ds:itemID="{27F84CF5-F966-41DB-8354-EE4A0FCD87FE}"/>
</file>

<file path=customXml/itemProps2.xml><?xml version="1.0" encoding="utf-8"?>
<ds:datastoreItem xmlns:ds="http://schemas.openxmlformats.org/officeDocument/2006/customXml" ds:itemID="{177B5D13-6A4D-4DEC-BF83-0BC4B299CA15}"/>
</file>

<file path=customXml/itemProps3.xml><?xml version="1.0" encoding="utf-8"?>
<ds:datastoreItem xmlns:ds="http://schemas.openxmlformats.org/officeDocument/2006/customXml" ds:itemID="{D1A0AA70-4FFB-4996-B960-ECE3843973F1}"/>
</file>

<file path=docProps/app.xml><?xml version="1.0" encoding="utf-8"?>
<Properties xmlns="http://schemas.openxmlformats.org/officeDocument/2006/extended-properties" xmlns:vt="http://schemas.openxmlformats.org/officeDocument/2006/docPropsVTypes">
  <TotalTime>102472</TotalTime>
  <Words>803</Words>
  <Application>Microsoft Office PowerPoint</Application>
  <PresentationFormat>On-screen Show (16:9)</PresentationFormat>
  <Paragraphs>144</Paragraphs>
  <Slides>16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Aptos Display</vt:lpstr>
      <vt:lpstr>Aptos Narrow</vt:lpstr>
      <vt:lpstr>Arial</vt:lpstr>
      <vt:lpstr>Calibri</vt:lpstr>
      <vt:lpstr>Lato</vt:lpstr>
      <vt:lpstr>Raleway</vt:lpstr>
      <vt:lpstr>Wingdings</vt:lpstr>
      <vt:lpstr>Antonio template</vt:lpstr>
      <vt:lpstr>Welcome to Republic Services </vt:lpstr>
      <vt:lpstr>PowerPoint Presentation</vt:lpstr>
      <vt:lpstr>How does recycling work in Plymouth?</vt:lpstr>
      <vt:lpstr>PowerPoint Presentation</vt:lpstr>
      <vt:lpstr>PowerPoint Presentation</vt:lpstr>
      <vt:lpstr>2.Capturable How the Material is Captured</vt:lpstr>
      <vt:lpstr>How is material captured in Plymouth?</vt:lpstr>
      <vt:lpstr>3. Desirable Desirable vs. Undesirable</vt:lpstr>
      <vt:lpstr>PowerPoint Presentation</vt:lpstr>
      <vt:lpstr>PowerPoint Presentation</vt:lpstr>
      <vt:lpstr>Plymouth Recycling Sort Results</vt:lpstr>
      <vt:lpstr>4. Marketable Where Does it Go?</vt:lpstr>
      <vt:lpstr>PowerPoint Presentation</vt:lpstr>
      <vt:lpstr>PowerPoint Presentation</vt:lpstr>
      <vt:lpstr>What’s the next innovation?</vt:lpstr>
      <vt:lpstr>Thank you! 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Inver Grove Heights Recycling Center</dc:title>
  <dc:creator>Ramberg, Payton</dc:creator>
  <cp:lastModifiedBy>Herman, Matt</cp:lastModifiedBy>
  <cp:revision>232</cp:revision>
  <cp:lastPrinted>2024-09-16T16:36:51Z</cp:lastPrinted>
  <dcterms:created xsi:type="dcterms:W3CDTF">2020-05-20T19:06:10Z</dcterms:created>
  <dcterms:modified xsi:type="dcterms:W3CDTF">2024-10-23T19:16:08Z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0x010100CF4A1BC351A09B409A3667028EB5ADB2</vt:lpwstr>
  </property>
  <property fmtid="{D5CDD505-2E9C-101B-9397-08002B2CF9AE}" pid="4" name="MediaServiceImageTags">
    <vt:lpwstr/>
  </property>
</Properties>
</file>